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3" r:id="rId1"/>
  </p:sldMasterIdLst>
  <p:notesMasterIdLst>
    <p:notesMasterId r:id="rId16"/>
  </p:notesMasterIdLst>
  <p:handoutMasterIdLst>
    <p:handoutMasterId r:id="rId17"/>
  </p:handoutMasterIdLst>
  <p:sldIdLst>
    <p:sldId id="256" r:id="rId2"/>
    <p:sldId id="257" r:id="rId3"/>
    <p:sldId id="258" r:id="rId4"/>
    <p:sldId id="259" r:id="rId5"/>
    <p:sldId id="260" r:id="rId6"/>
    <p:sldId id="274" r:id="rId7"/>
    <p:sldId id="265" r:id="rId8"/>
    <p:sldId id="266" r:id="rId9"/>
    <p:sldId id="268" r:id="rId10"/>
    <p:sldId id="269" r:id="rId11"/>
    <p:sldId id="270" r:id="rId12"/>
    <p:sldId id="271" r:id="rId13"/>
    <p:sldId id="272" r:id="rId14"/>
    <p:sldId id="273"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922"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6AE4B7B-6B3B-4315-870C-0107697A5308}" type="datetimeFigureOut">
              <a:rPr lang="en-US" smtClean="0"/>
              <a:t>6/25/2013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D8E81DB5-D4BC-4D03-9A58-B3CF9E080F45}" type="slidenum">
              <a:rPr lang="en-US" smtClean="0"/>
              <a:t>‹#›</a:t>
            </a:fld>
            <a:endParaRPr lang="en-US"/>
          </a:p>
        </p:txBody>
      </p:sp>
    </p:spTree>
    <p:extLst>
      <p:ext uri="{BB962C8B-B14F-4D97-AF65-F5344CB8AC3E}">
        <p14:creationId xmlns:p14="http://schemas.microsoft.com/office/powerpoint/2010/main" val="5110636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94ED8461-AAF3-4BFE-804E-12B76F8EBB82}" type="datetimeFigureOut">
              <a:rPr lang="en-US" smtClean="0"/>
              <a:t>6/25/2013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90C950B7-A3CD-48A2-8141-B1E616C4816F}" type="slidenum">
              <a:rPr lang="en-US" smtClean="0"/>
              <a:t>‹#›</a:t>
            </a:fld>
            <a:endParaRPr lang="en-US" dirty="0"/>
          </a:p>
        </p:txBody>
      </p:sp>
    </p:spTree>
    <p:extLst>
      <p:ext uri="{BB962C8B-B14F-4D97-AF65-F5344CB8AC3E}">
        <p14:creationId xmlns:p14="http://schemas.microsoft.com/office/powerpoint/2010/main" val="3205387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C950B7-A3CD-48A2-8141-B1E616C4816F}" type="slidenum">
              <a:rPr lang="en-US" smtClean="0"/>
              <a:t>1</a:t>
            </a:fld>
            <a:endParaRPr lang="en-US" dirty="0"/>
          </a:p>
        </p:txBody>
      </p:sp>
    </p:spTree>
    <p:extLst>
      <p:ext uri="{BB962C8B-B14F-4D97-AF65-F5344CB8AC3E}">
        <p14:creationId xmlns:p14="http://schemas.microsoft.com/office/powerpoint/2010/main" val="40796765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C950B7-A3CD-48A2-8141-B1E616C4816F}" type="slidenum">
              <a:rPr lang="en-US" smtClean="0"/>
              <a:t>10</a:t>
            </a:fld>
            <a:endParaRPr lang="en-US" dirty="0"/>
          </a:p>
        </p:txBody>
      </p:sp>
    </p:spTree>
    <p:extLst>
      <p:ext uri="{BB962C8B-B14F-4D97-AF65-F5344CB8AC3E}">
        <p14:creationId xmlns:p14="http://schemas.microsoft.com/office/powerpoint/2010/main" val="381890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C950B7-A3CD-48A2-8141-B1E616C4816F}" type="slidenum">
              <a:rPr lang="en-US" smtClean="0"/>
              <a:t>11</a:t>
            </a:fld>
            <a:endParaRPr lang="en-US" dirty="0"/>
          </a:p>
        </p:txBody>
      </p:sp>
    </p:spTree>
    <p:extLst>
      <p:ext uri="{BB962C8B-B14F-4D97-AF65-F5344CB8AC3E}">
        <p14:creationId xmlns:p14="http://schemas.microsoft.com/office/powerpoint/2010/main" val="13636415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C950B7-A3CD-48A2-8141-B1E616C4816F}" type="slidenum">
              <a:rPr lang="en-US" smtClean="0"/>
              <a:t>12</a:t>
            </a:fld>
            <a:endParaRPr lang="en-US" dirty="0"/>
          </a:p>
        </p:txBody>
      </p:sp>
    </p:spTree>
    <p:extLst>
      <p:ext uri="{BB962C8B-B14F-4D97-AF65-F5344CB8AC3E}">
        <p14:creationId xmlns:p14="http://schemas.microsoft.com/office/powerpoint/2010/main" val="4343297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C950B7-A3CD-48A2-8141-B1E616C4816F}" type="slidenum">
              <a:rPr lang="en-US" smtClean="0"/>
              <a:t>13</a:t>
            </a:fld>
            <a:endParaRPr lang="en-US" dirty="0"/>
          </a:p>
        </p:txBody>
      </p:sp>
    </p:spTree>
    <p:extLst>
      <p:ext uri="{BB962C8B-B14F-4D97-AF65-F5344CB8AC3E}">
        <p14:creationId xmlns:p14="http://schemas.microsoft.com/office/powerpoint/2010/main" val="42466041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C950B7-A3CD-48A2-8141-B1E616C4816F}" type="slidenum">
              <a:rPr lang="en-US" smtClean="0"/>
              <a:t>14</a:t>
            </a:fld>
            <a:endParaRPr lang="en-US" dirty="0"/>
          </a:p>
        </p:txBody>
      </p:sp>
    </p:spTree>
    <p:extLst>
      <p:ext uri="{BB962C8B-B14F-4D97-AF65-F5344CB8AC3E}">
        <p14:creationId xmlns:p14="http://schemas.microsoft.com/office/powerpoint/2010/main" val="609883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C950B7-A3CD-48A2-8141-B1E616C4816F}" type="slidenum">
              <a:rPr lang="en-US" smtClean="0"/>
              <a:t>2</a:t>
            </a:fld>
            <a:endParaRPr lang="en-US" dirty="0"/>
          </a:p>
        </p:txBody>
      </p:sp>
    </p:spTree>
    <p:extLst>
      <p:ext uri="{BB962C8B-B14F-4D97-AF65-F5344CB8AC3E}">
        <p14:creationId xmlns:p14="http://schemas.microsoft.com/office/powerpoint/2010/main" val="2287476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C950B7-A3CD-48A2-8141-B1E616C4816F}" type="slidenum">
              <a:rPr lang="en-US" smtClean="0"/>
              <a:t>3</a:t>
            </a:fld>
            <a:endParaRPr lang="en-US" dirty="0"/>
          </a:p>
        </p:txBody>
      </p:sp>
    </p:spTree>
    <p:extLst>
      <p:ext uri="{BB962C8B-B14F-4D97-AF65-F5344CB8AC3E}">
        <p14:creationId xmlns:p14="http://schemas.microsoft.com/office/powerpoint/2010/main" val="1826586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C950B7-A3CD-48A2-8141-B1E616C4816F}" type="slidenum">
              <a:rPr lang="en-US" smtClean="0"/>
              <a:t>4</a:t>
            </a:fld>
            <a:endParaRPr lang="en-US" dirty="0"/>
          </a:p>
        </p:txBody>
      </p:sp>
    </p:spTree>
    <p:extLst>
      <p:ext uri="{BB962C8B-B14F-4D97-AF65-F5344CB8AC3E}">
        <p14:creationId xmlns:p14="http://schemas.microsoft.com/office/powerpoint/2010/main" val="3233865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C950B7-A3CD-48A2-8141-B1E616C4816F}" type="slidenum">
              <a:rPr lang="en-US" smtClean="0"/>
              <a:t>5</a:t>
            </a:fld>
            <a:endParaRPr lang="en-US" dirty="0"/>
          </a:p>
        </p:txBody>
      </p:sp>
    </p:spTree>
    <p:extLst>
      <p:ext uri="{BB962C8B-B14F-4D97-AF65-F5344CB8AC3E}">
        <p14:creationId xmlns:p14="http://schemas.microsoft.com/office/powerpoint/2010/main" val="2686842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C950B7-A3CD-48A2-8141-B1E616C4816F}" type="slidenum">
              <a:rPr lang="en-US" smtClean="0"/>
              <a:t>6</a:t>
            </a:fld>
            <a:endParaRPr lang="en-US" dirty="0"/>
          </a:p>
        </p:txBody>
      </p:sp>
    </p:spTree>
    <p:extLst>
      <p:ext uri="{BB962C8B-B14F-4D97-AF65-F5344CB8AC3E}">
        <p14:creationId xmlns:p14="http://schemas.microsoft.com/office/powerpoint/2010/main" val="1150807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C950B7-A3CD-48A2-8141-B1E616C4816F}" type="slidenum">
              <a:rPr lang="en-US" smtClean="0"/>
              <a:t>7</a:t>
            </a:fld>
            <a:endParaRPr lang="en-US" dirty="0"/>
          </a:p>
        </p:txBody>
      </p:sp>
    </p:spTree>
    <p:extLst>
      <p:ext uri="{BB962C8B-B14F-4D97-AF65-F5344CB8AC3E}">
        <p14:creationId xmlns:p14="http://schemas.microsoft.com/office/powerpoint/2010/main" val="1873719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C950B7-A3CD-48A2-8141-B1E616C4816F}" type="slidenum">
              <a:rPr lang="en-US" smtClean="0"/>
              <a:t>8</a:t>
            </a:fld>
            <a:endParaRPr lang="en-US" dirty="0"/>
          </a:p>
        </p:txBody>
      </p:sp>
    </p:spTree>
    <p:extLst>
      <p:ext uri="{BB962C8B-B14F-4D97-AF65-F5344CB8AC3E}">
        <p14:creationId xmlns:p14="http://schemas.microsoft.com/office/powerpoint/2010/main" val="3193190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C950B7-A3CD-48A2-8141-B1E616C4816F}" type="slidenum">
              <a:rPr lang="en-US" smtClean="0"/>
              <a:t>9</a:t>
            </a:fld>
            <a:endParaRPr lang="en-US" dirty="0"/>
          </a:p>
        </p:txBody>
      </p:sp>
    </p:spTree>
    <p:extLst>
      <p:ext uri="{BB962C8B-B14F-4D97-AF65-F5344CB8AC3E}">
        <p14:creationId xmlns:p14="http://schemas.microsoft.com/office/powerpoint/2010/main" val="1260037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C48B48-7E8B-465B-BF6E-0C23041367BD}" type="datetimeFigureOut">
              <a:rPr lang="en-US" smtClean="0"/>
              <a:t>6/25/2013</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15119462"/>
      </p:ext>
    </p:extLst>
  </p:cSld>
  <p:clrMapOvr>
    <a:masterClrMapping/>
  </p:clrMapOvr>
  <p:timing>
    <p:tnLst>
      <p:par>
        <p:cT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438400"/>
            <a:ext cx="8229600" cy="3505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C48B48-7E8B-465B-BF6E-0C23041367BD}" type="datetimeFigureOut">
              <a:rPr lang="en-US" smtClean="0"/>
              <a:t>6/25/2013</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201793754"/>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90600"/>
            <a:ext cx="2057400" cy="5135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90600"/>
            <a:ext cx="6019800" cy="5135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C48B48-7E8B-465B-BF6E-0C23041367BD}" type="datetimeFigureOut">
              <a:rPr lang="en-US" smtClean="0"/>
              <a:t>6/25/2013</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049844868"/>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2438400"/>
            <a:ext cx="8229600" cy="3505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C48B48-7E8B-465B-BF6E-0C23041367BD}" type="datetimeFigureOut">
              <a:rPr lang="en-US" smtClean="0"/>
              <a:t>6/25/2013</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584321319"/>
      </p:ext>
    </p:extLst>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C48B48-7E8B-465B-BF6E-0C23041367BD}" type="datetimeFigureOut">
              <a:rPr lang="en-US" smtClean="0"/>
              <a:t>6/25/2013</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602203548"/>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2286000"/>
            <a:ext cx="4038600" cy="3840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286000"/>
            <a:ext cx="4038600" cy="3840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DC48B48-7E8B-465B-BF6E-0C23041367BD}" type="datetimeFigureOut">
              <a:rPr lang="en-US" smtClean="0"/>
              <a:t>6/25/2013</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714411358"/>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2286000"/>
            <a:ext cx="4040188" cy="6858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971799"/>
            <a:ext cx="4040188" cy="3154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2286000"/>
            <a:ext cx="4041775" cy="6858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971799"/>
            <a:ext cx="4041775" cy="3154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DC48B48-7E8B-465B-BF6E-0C23041367BD}" type="datetimeFigureOut">
              <a:rPr lang="en-US" smtClean="0"/>
              <a:t>6/25/2013</a:t>
            </a:fld>
            <a:endParaRPr lang="en-US" dirty="0"/>
          </a:p>
        </p:txBody>
      </p:sp>
      <p:sp>
        <p:nvSpPr>
          <p:cNvPr id="8" name="Footer Placeholder 7"/>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944611352"/>
      </p:ext>
    </p:extLst>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DC48B48-7E8B-465B-BF6E-0C23041367BD}" type="datetimeFigureOut">
              <a:rPr lang="en-US" smtClean="0"/>
              <a:t>6/25/2013</a:t>
            </a:fld>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938688783"/>
      </p:ext>
    </p:extLst>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C48B48-7E8B-465B-BF6E-0C23041367BD}" type="datetimeFigureOut">
              <a:rPr lang="en-US" smtClean="0"/>
              <a:t>6/25/2013</a:t>
            </a:fld>
            <a:endParaRPr lang="en-US"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022994851"/>
      </p:ext>
    </p:extLst>
  </p:cSld>
  <p:clrMapOvr>
    <a:masterClrMapping/>
  </p:clrMapOvr>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3008313" cy="11430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990600"/>
            <a:ext cx="5111750" cy="5135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133600"/>
            <a:ext cx="3008313" cy="3992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C48B48-7E8B-465B-BF6E-0C23041367BD}" type="datetimeFigureOut">
              <a:rPr lang="en-US" smtClean="0"/>
              <a:t>6/25/2013</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832788525"/>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838199"/>
            <a:ext cx="5486400" cy="3889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C48B48-7E8B-465B-BF6E-0C23041367BD}" type="datetimeFigureOut">
              <a:rPr lang="en-US" smtClean="0"/>
              <a:t>6/25/2013</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656209166"/>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906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438400"/>
            <a:ext cx="8229600" cy="3505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8807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C48B48-7E8B-465B-BF6E-0C23041367BD}" type="datetimeFigureOut">
              <a:rPr lang="en-US" smtClean="0"/>
              <a:t>6/25/2013</a:t>
            </a:fld>
            <a:endParaRPr lang="en-US" dirty="0"/>
          </a:p>
        </p:txBody>
      </p:sp>
      <p:sp>
        <p:nvSpPr>
          <p:cNvPr id="5" name="Footer Placeholder 4"/>
          <p:cNvSpPr>
            <a:spLocks noGrp="1"/>
          </p:cNvSpPr>
          <p:nvPr>
            <p:ph type="ftr" sz="quarter" idx="3"/>
          </p:nvPr>
        </p:nvSpPr>
        <p:spPr>
          <a:xfrm>
            <a:off x="3124200" y="618807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9144000" cy="1125855"/>
          </a:xfrm>
          <a:prstGeom prst="rect">
            <a:avLst/>
          </a:prstGeom>
        </p:spPr>
      </p:pic>
      <p:sp>
        <p:nvSpPr>
          <p:cNvPr id="9" name="Rectangle 8"/>
          <p:cNvSpPr/>
          <p:nvPr/>
        </p:nvSpPr>
        <p:spPr>
          <a:xfrm>
            <a:off x="8776592" y="6553200"/>
            <a:ext cx="367408" cy="276999"/>
          </a:xfrm>
          <a:prstGeom prst="rect">
            <a:avLst/>
          </a:prstGeom>
        </p:spPr>
        <p:txBody>
          <a:bodyPr wrap="none">
            <a:spAutoFit/>
          </a:bodyPr>
          <a:lstStyle/>
          <a:p>
            <a:fld id="{1BE94E10-36B2-4915-AEA3-A53A393BE6C3}" type="slidenum">
              <a:rPr lang="en-US" sz="1200" smtClean="0">
                <a:solidFill>
                  <a:schemeClr val="bg1"/>
                </a:solidFill>
                <a:latin typeface="Times New Roman" pitchFamily="18" charset="0"/>
                <a:cs typeface="Times New Roman" pitchFamily="18" charset="0"/>
              </a:rPr>
              <a:pPr/>
              <a:t>‹#›</a:t>
            </a:fld>
            <a:endParaRPr lang="en-US" sz="1200" dirty="0">
              <a:solidFill>
                <a:schemeClr val="bg1"/>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553200"/>
            <a:ext cx="91440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8772251" y="6576625"/>
            <a:ext cx="367408" cy="276999"/>
          </a:xfrm>
          <a:prstGeom prst="rect">
            <a:avLst/>
          </a:prstGeom>
        </p:spPr>
        <p:txBody>
          <a:bodyPr wrap="none">
            <a:spAutoFit/>
          </a:bodyPr>
          <a:lstStyle/>
          <a:p>
            <a:fld id="{1BE94E10-36B2-4915-AEA3-A53A393BE6C3}" type="slidenum">
              <a:rPr lang="en-US" sz="1200" smtClean="0">
                <a:solidFill>
                  <a:schemeClr val="bg1"/>
                </a:solidFill>
                <a:latin typeface="Times New Roman" pitchFamily="18" charset="0"/>
                <a:cs typeface="Times New Roman" pitchFamily="18" charset="0"/>
              </a:rPr>
              <a:pPr/>
              <a:t>‹#›</a:t>
            </a:fld>
            <a:endParaRPr lang="en-US" sz="1200" dirty="0">
              <a:solidFill>
                <a:schemeClr val="bg1"/>
              </a:solidFill>
              <a:latin typeface="Times New Roman" pitchFamily="18" charset="0"/>
              <a:cs typeface="Times New Roman" pitchFamily="18" charset="0"/>
            </a:endParaRPr>
          </a:p>
        </p:txBody>
      </p:sp>
      <p:sp>
        <p:nvSpPr>
          <p:cNvPr id="6" name="TextBox 5"/>
          <p:cNvSpPr txBox="1"/>
          <p:nvPr/>
        </p:nvSpPr>
        <p:spPr>
          <a:xfrm>
            <a:off x="6858000" y="6576239"/>
            <a:ext cx="1676400" cy="276999"/>
          </a:xfrm>
          <a:prstGeom prst="rect">
            <a:avLst/>
          </a:prstGeom>
          <a:noFill/>
        </p:spPr>
        <p:txBody>
          <a:bodyPr wrap="square" rtlCol="0">
            <a:spAutoFit/>
          </a:bodyPr>
          <a:lstStyle/>
          <a:p>
            <a:pPr algn="ctr"/>
            <a:r>
              <a:rPr lang="en-US" sz="1200" b="1" dirty="0" smtClean="0">
                <a:solidFill>
                  <a:schemeClr val="bg1">
                    <a:lumMod val="95000"/>
                  </a:schemeClr>
                </a:solidFill>
                <a:latin typeface="Times New Roman" pitchFamily="18" charset="0"/>
                <a:cs typeface="Times New Roman" pitchFamily="18" charset="0"/>
              </a:rPr>
              <a:t>©2013 Lane</a:t>
            </a:r>
            <a:r>
              <a:rPr lang="en-US" sz="1200" b="1" baseline="0" dirty="0" smtClean="0">
                <a:solidFill>
                  <a:schemeClr val="bg1">
                    <a:lumMod val="95000"/>
                  </a:schemeClr>
                </a:solidFill>
                <a:latin typeface="Times New Roman" pitchFamily="18" charset="0"/>
                <a:cs typeface="Times New Roman" pitchFamily="18" charset="0"/>
              </a:rPr>
              <a:t> Powell </a:t>
            </a:r>
            <a:r>
              <a:rPr lang="en-US" sz="1000" b="1" cap="small" baseline="0" dirty="0" smtClean="0">
                <a:solidFill>
                  <a:schemeClr val="bg1">
                    <a:lumMod val="95000"/>
                  </a:schemeClr>
                </a:solidFill>
                <a:latin typeface="Times New Roman" pitchFamily="18" charset="0"/>
                <a:cs typeface="Times New Roman" pitchFamily="18" charset="0"/>
              </a:rPr>
              <a:t>PC</a:t>
            </a:r>
            <a:endParaRPr lang="en-US" sz="1000" b="1" cap="small" baseline="0" dirty="0">
              <a:solidFill>
                <a:schemeClr val="bg1">
                  <a:lumMod val="9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5910263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Arial Rounded MT Bold"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Rounded MT Bold"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Rounded MT Bold"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Rounded MT Bold"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Rounded MT Bold"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Rounded MT Bold"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696200" cy="2971800"/>
          </a:xfrm>
        </p:spPr>
        <p:txBody>
          <a:bodyPr>
            <a:normAutofit fontScale="90000"/>
          </a:bodyPr>
          <a:lstStyle/>
          <a:p>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US" b="1" dirty="0" smtClean="0">
                <a:latin typeface="Arial" pitchFamily="34" charset="0"/>
                <a:cs typeface="Arial" pitchFamily="34" charset="0"/>
              </a:rPr>
              <a:t>OREGON’S NEW BENEFIT COMPANY STATUTE</a:t>
            </a:r>
            <a:r>
              <a:rPr lang="en-US" sz="4000" b="1" dirty="0" smtClean="0">
                <a:latin typeface="Arial" pitchFamily="34" charset="0"/>
                <a:cs typeface="Arial" pitchFamily="34" charset="0"/>
              </a:rPr>
              <a:t/>
            </a:r>
            <a:br>
              <a:rPr lang="en-US" sz="4000" b="1" dirty="0" smtClean="0">
                <a:latin typeface="Arial" pitchFamily="34" charset="0"/>
                <a:cs typeface="Arial" pitchFamily="34" charset="0"/>
              </a:rPr>
            </a:br>
            <a:r>
              <a:rPr lang="en-US" sz="4000" b="1" dirty="0" smtClean="0">
                <a:latin typeface="Arial" pitchFamily="34" charset="0"/>
                <a:cs typeface="Arial" pitchFamily="34" charset="0"/>
              </a:rPr>
              <a:t/>
            </a:r>
            <a:br>
              <a:rPr lang="en-US" sz="4000" b="1" dirty="0" smtClean="0">
                <a:latin typeface="Arial" pitchFamily="34" charset="0"/>
                <a:cs typeface="Arial" pitchFamily="34" charset="0"/>
              </a:rPr>
            </a:br>
            <a:r>
              <a:rPr lang="en-US" sz="2700" b="1" dirty="0" smtClean="0">
                <a:latin typeface="Arial" pitchFamily="34" charset="0"/>
                <a:cs typeface="Arial" pitchFamily="34" charset="0"/>
              </a:rPr>
              <a:t>Combining Pursuit of Profit with Public Benefit</a:t>
            </a:r>
            <a:br>
              <a:rPr lang="en-US" sz="2700" b="1" dirty="0" smtClean="0">
                <a:latin typeface="Arial" pitchFamily="34" charset="0"/>
                <a:cs typeface="Arial" pitchFamily="34" charset="0"/>
              </a:rPr>
            </a:br>
            <a:r>
              <a:rPr lang="en-US" sz="2400" b="1" dirty="0" smtClean="0">
                <a:latin typeface="Arial" pitchFamily="34" charset="0"/>
                <a:cs typeface="Arial" pitchFamily="34" charset="0"/>
              </a:rPr>
              <a:t/>
            </a:r>
            <a:br>
              <a:rPr lang="en-US" sz="2400" b="1" dirty="0" smtClean="0">
                <a:latin typeface="Arial" pitchFamily="34" charset="0"/>
                <a:cs typeface="Arial" pitchFamily="34" charset="0"/>
              </a:rPr>
            </a:br>
            <a:r>
              <a:rPr lang="en-US" sz="2700" b="1" dirty="0" smtClean="0">
                <a:latin typeface="Arial" pitchFamily="34" charset="0"/>
                <a:cs typeface="Arial" pitchFamily="34" charset="0"/>
              </a:rPr>
              <a:t>June 25, 2013</a:t>
            </a:r>
            <a:r>
              <a:rPr lang="en-US" sz="2700" dirty="0" smtClean="0"/>
              <a:t/>
            </a:r>
            <a:br>
              <a:rPr lang="en-US" sz="2700" dirty="0" smtClean="0"/>
            </a:br>
            <a:r>
              <a:rPr lang="en-US" sz="2400" dirty="0"/>
              <a:t/>
            </a:r>
            <a:br>
              <a:rPr lang="en-US" sz="2400" dirty="0"/>
            </a:br>
            <a:endParaRPr lang="en-US" sz="2400" dirty="0"/>
          </a:p>
        </p:txBody>
      </p:sp>
      <p:sp>
        <p:nvSpPr>
          <p:cNvPr id="3" name="Subtitle 2"/>
          <p:cNvSpPr>
            <a:spLocks noGrp="1"/>
          </p:cNvSpPr>
          <p:nvPr>
            <p:ph type="subTitle" idx="1"/>
          </p:nvPr>
        </p:nvSpPr>
        <p:spPr>
          <a:xfrm>
            <a:off x="1371600" y="3962400"/>
            <a:ext cx="6400800" cy="1752600"/>
          </a:xfrm>
        </p:spPr>
        <p:txBody>
          <a:bodyPr/>
          <a:lstStyle/>
          <a:p>
            <a:pPr algn="just"/>
            <a:endParaRPr lang="en-US" dirty="0"/>
          </a:p>
          <a:p>
            <a:pPr algn="just"/>
            <a:endParaRPr lang="en-US" dirty="0" smtClean="0"/>
          </a:p>
          <a:p>
            <a:pPr algn="just"/>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62456569"/>
              </p:ext>
            </p:extLst>
          </p:nvPr>
        </p:nvGraphicFramePr>
        <p:xfrm>
          <a:off x="1531620" y="4648200"/>
          <a:ext cx="6088380" cy="762000"/>
        </p:xfrm>
        <a:graphic>
          <a:graphicData uri="http://schemas.openxmlformats.org/drawingml/2006/table">
            <a:tbl>
              <a:tblPr firstRow="1" firstCol="1" bandRow="1">
                <a:tableStyleId>{5C22544A-7EE6-4342-B048-85BDC9FD1C3A}</a:tableStyleId>
              </a:tblPr>
              <a:tblGrid>
                <a:gridCol w="2891599"/>
                <a:gridCol w="3196781"/>
              </a:tblGrid>
              <a:tr h="762000">
                <a:tc>
                  <a:txBody>
                    <a:bodyPr/>
                    <a:lstStyle/>
                    <a:p>
                      <a:pPr marL="457200" marR="0" lvl="1" algn="just">
                        <a:spcBef>
                          <a:spcPts val="0"/>
                        </a:spcBef>
                        <a:spcAft>
                          <a:spcPts val="0"/>
                        </a:spcAft>
                      </a:pPr>
                      <a:r>
                        <a:rPr lang="en-US" sz="1400" dirty="0" smtClean="0">
                          <a:solidFill>
                            <a:schemeClr val="tx1"/>
                          </a:solidFill>
                          <a:effectLst/>
                          <a:latin typeface="Arial" pitchFamily="34" charset="0"/>
                          <a:cs typeface="Arial" pitchFamily="34" charset="0"/>
                        </a:rPr>
                        <a:t>William</a:t>
                      </a:r>
                      <a:r>
                        <a:rPr lang="en-US" sz="1400" baseline="0" dirty="0" smtClean="0">
                          <a:solidFill>
                            <a:schemeClr val="tx1"/>
                          </a:solidFill>
                          <a:effectLst/>
                          <a:latin typeface="Arial" pitchFamily="34" charset="0"/>
                          <a:cs typeface="Arial" pitchFamily="34" charset="0"/>
                        </a:rPr>
                        <a:t> C. Campbell</a:t>
                      </a:r>
                    </a:p>
                    <a:p>
                      <a:pPr marL="457200" marR="0" lvl="1" algn="just">
                        <a:spcBef>
                          <a:spcPts val="0"/>
                        </a:spcBef>
                        <a:spcAft>
                          <a:spcPts val="0"/>
                        </a:spcAft>
                      </a:pPr>
                      <a:r>
                        <a:rPr lang="en-US" sz="1400" baseline="0" dirty="0" smtClean="0">
                          <a:solidFill>
                            <a:schemeClr val="tx1"/>
                          </a:solidFill>
                          <a:effectLst/>
                          <a:latin typeface="Arial" pitchFamily="34" charset="0"/>
                          <a:cs typeface="Arial" pitchFamily="34" charset="0"/>
                        </a:rPr>
                        <a:t>Equilibrium Capital</a:t>
                      </a:r>
                    </a:p>
                    <a:p>
                      <a:pPr marL="0" marR="0" algn="just">
                        <a:spcBef>
                          <a:spcPts val="0"/>
                        </a:spcBef>
                        <a:spcAft>
                          <a:spcPts val="0"/>
                        </a:spcAft>
                      </a:pPr>
                      <a:endParaRPr lang="en-US" sz="1400" dirty="0">
                        <a:solidFill>
                          <a:schemeClr val="tx1"/>
                        </a:solidFill>
                        <a:effectLst/>
                        <a:latin typeface="Arial" pitchFamily="34" charset="0"/>
                        <a:cs typeface="Arial" pitchFamily="34" charset="0"/>
                      </a:endParaRPr>
                    </a:p>
                  </a:txBody>
                  <a:tcPr marL="68580" marR="68580" marT="0" marB="0">
                    <a:noFill/>
                  </a:tcPr>
                </a:tc>
                <a:tc>
                  <a:txBody>
                    <a:bodyPr/>
                    <a:lstStyle/>
                    <a:p>
                      <a:pPr marL="457200" marR="0" lvl="1" algn="just">
                        <a:spcBef>
                          <a:spcPts val="0"/>
                        </a:spcBef>
                        <a:spcAft>
                          <a:spcPts val="0"/>
                        </a:spcAft>
                      </a:pPr>
                      <a:r>
                        <a:rPr lang="en-US" sz="1400" dirty="0" smtClean="0">
                          <a:solidFill>
                            <a:schemeClr val="tx1"/>
                          </a:solidFill>
                          <a:effectLst/>
                          <a:latin typeface="Arial" pitchFamily="34" charset="0"/>
                          <a:cs typeface="Arial" pitchFamily="34" charset="0"/>
                        </a:rPr>
                        <a:t>Jeffrey C. Wolfstone</a:t>
                      </a:r>
                    </a:p>
                    <a:p>
                      <a:pPr marL="457200" marR="0" lvl="1" algn="just">
                        <a:spcBef>
                          <a:spcPts val="0"/>
                        </a:spcBef>
                        <a:spcAft>
                          <a:spcPts val="0"/>
                        </a:spcAft>
                      </a:pPr>
                      <a:r>
                        <a:rPr lang="en-US" sz="1400" dirty="0" smtClean="0">
                          <a:solidFill>
                            <a:schemeClr val="tx1"/>
                          </a:solidFill>
                          <a:effectLst/>
                          <a:latin typeface="Arial" pitchFamily="34" charset="0"/>
                          <a:cs typeface="Arial" pitchFamily="34" charset="0"/>
                        </a:rPr>
                        <a:t>Lane Powell</a:t>
                      </a:r>
                      <a:endParaRPr lang="en-US" sz="1400" dirty="0">
                        <a:solidFill>
                          <a:schemeClr val="tx1"/>
                        </a:solidFill>
                        <a:effectLst/>
                        <a:latin typeface="Arial" pitchFamily="34" charset="0"/>
                        <a:cs typeface="Arial" pitchFamily="34" charset="0"/>
                      </a:endParaRPr>
                    </a:p>
                  </a:txBody>
                  <a:tcPr marL="68580" marR="68580" marT="0" marB="0">
                    <a:noFill/>
                  </a:tcPr>
                </a:tc>
              </a:tr>
            </a:tbl>
          </a:graphicData>
        </a:graphic>
      </p:graphicFrame>
    </p:spTree>
    <p:extLst>
      <p:ext uri="{BB962C8B-B14F-4D97-AF65-F5344CB8AC3E}">
        <p14:creationId xmlns:p14="http://schemas.microsoft.com/office/powerpoint/2010/main" val="36515208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536575"/>
          </a:xfrm>
        </p:spPr>
        <p:txBody>
          <a:bodyPr/>
          <a:lstStyle/>
          <a:p>
            <a:r>
              <a:rPr lang="en-US" sz="2400" b="1" dirty="0" smtClean="0">
                <a:latin typeface="Arial" pitchFamily="34" charset="0"/>
                <a:cs typeface="Arial" pitchFamily="34" charset="0"/>
              </a:rPr>
              <a:t>Modified Fiduciary Duty</a:t>
            </a:r>
            <a:endParaRPr lang="en-US" sz="2400" b="1" dirty="0">
              <a:latin typeface="Arial" pitchFamily="34" charset="0"/>
              <a:cs typeface="Arial" pitchFamily="34" charset="0"/>
            </a:endParaRPr>
          </a:p>
        </p:txBody>
      </p:sp>
      <p:sp>
        <p:nvSpPr>
          <p:cNvPr id="3" name="Subtitle 2"/>
          <p:cNvSpPr>
            <a:spLocks noGrp="1"/>
          </p:cNvSpPr>
          <p:nvPr>
            <p:ph type="subTitle" idx="1"/>
          </p:nvPr>
        </p:nvSpPr>
        <p:spPr>
          <a:xfrm>
            <a:off x="1371600" y="1676400"/>
            <a:ext cx="6324600" cy="4343400"/>
          </a:xfrm>
        </p:spPr>
        <p:txBody>
          <a:bodyPr>
            <a:normAutofit/>
          </a:bodyPr>
          <a:lstStyle/>
          <a:p>
            <a:pPr marL="285750" indent="-285750" algn="l">
              <a:buFont typeface="Arial" pitchFamily="34" charset="0"/>
              <a:buChar char="•"/>
            </a:pPr>
            <a:r>
              <a:rPr lang="en-US" sz="1600" b="1" dirty="0" smtClean="0">
                <a:solidFill>
                  <a:schemeClr val="tx1"/>
                </a:solidFill>
                <a:latin typeface="Arial" pitchFamily="34" charset="0"/>
                <a:cs typeface="Arial" pitchFamily="34" charset="0"/>
              </a:rPr>
              <a:t>Governors must </a:t>
            </a:r>
            <a:r>
              <a:rPr lang="en-US" sz="1600" b="1" dirty="0">
                <a:solidFill>
                  <a:schemeClr val="tx1"/>
                </a:solidFill>
                <a:latin typeface="Arial" pitchFamily="34" charset="0"/>
                <a:cs typeface="Arial" pitchFamily="34" charset="0"/>
              </a:rPr>
              <a:t>act in the “best interests” of the benefit </a:t>
            </a:r>
            <a:r>
              <a:rPr lang="en-US" sz="1600" b="1" dirty="0" smtClean="0">
                <a:solidFill>
                  <a:schemeClr val="tx1"/>
                </a:solidFill>
                <a:latin typeface="Arial" pitchFamily="34" charset="0"/>
                <a:cs typeface="Arial" pitchFamily="34" charset="0"/>
              </a:rPr>
              <a:t>company (under ORS Ch 60 or 63), </a:t>
            </a:r>
            <a:r>
              <a:rPr lang="en-US" sz="1600" b="1" dirty="0">
                <a:solidFill>
                  <a:schemeClr val="tx1"/>
                </a:solidFill>
                <a:latin typeface="Arial" pitchFamily="34" charset="0"/>
                <a:cs typeface="Arial" pitchFamily="34" charset="0"/>
              </a:rPr>
              <a:t>considering </a:t>
            </a:r>
            <a:r>
              <a:rPr lang="en-US" sz="1600" b="1" dirty="0" smtClean="0">
                <a:solidFill>
                  <a:schemeClr val="tx1"/>
                </a:solidFill>
                <a:latin typeface="Arial" pitchFamily="34" charset="0"/>
                <a:cs typeface="Arial" pitchFamily="34" charset="0"/>
              </a:rPr>
              <a:t>in addition how decisions </a:t>
            </a:r>
            <a:r>
              <a:rPr lang="en-US" sz="1600" b="1" dirty="0">
                <a:solidFill>
                  <a:schemeClr val="tx1"/>
                </a:solidFill>
                <a:latin typeface="Arial" pitchFamily="34" charset="0"/>
                <a:cs typeface="Arial" pitchFamily="34" charset="0"/>
              </a:rPr>
              <a:t>will affect:</a:t>
            </a:r>
          </a:p>
          <a:p>
            <a:pPr marL="742950" lvl="1" indent="-285750" algn="l">
              <a:buFont typeface="Arial" pitchFamily="34" charset="0"/>
              <a:buChar char="•"/>
            </a:pPr>
            <a:r>
              <a:rPr lang="en-US" sz="1600" b="1" dirty="0">
                <a:solidFill>
                  <a:schemeClr val="tx1"/>
                </a:solidFill>
                <a:latin typeface="Arial" pitchFamily="34" charset="0"/>
                <a:cs typeface="Arial" pitchFamily="34" charset="0"/>
              </a:rPr>
              <a:t>Interests of shareholders or members</a:t>
            </a:r>
          </a:p>
          <a:p>
            <a:pPr marL="742950" lvl="1" indent="-285750" algn="l">
              <a:buFont typeface="Arial" pitchFamily="34" charset="0"/>
              <a:buChar char="•"/>
            </a:pPr>
            <a:r>
              <a:rPr lang="en-US" sz="1600" b="1" dirty="0">
                <a:solidFill>
                  <a:schemeClr val="tx1"/>
                </a:solidFill>
                <a:latin typeface="Arial" pitchFamily="34" charset="0"/>
                <a:cs typeface="Arial" pitchFamily="34" charset="0"/>
              </a:rPr>
              <a:t>Employees and workforce of company and of subsidiaries and suppliers</a:t>
            </a:r>
          </a:p>
          <a:p>
            <a:pPr marL="742950" lvl="1" indent="-285750" algn="l">
              <a:buFont typeface="Arial" pitchFamily="34" charset="0"/>
              <a:buChar char="•"/>
            </a:pPr>
            <a:r>
              <a:rPr lang="en-US" sz="1600" b="1" dirty="0">
                <a:solidFill>
                  <a:schemeClr val="tx1"/>
                </a:solidFill>
                <a:latin typeface="Arial" pitchFamily="34" charset="0"/>
                <a:cs typeface="Arial" pitchFamily="34" charset="0"/>
              </a:rPr>
              <a:t>Subsidiaries and suppliers</a:t>
            </a:r>
          </a:p>
          <a:p>
            <a:pPr marL="742950" lvl="1" indent="-285750" algn="l">
              <a:buFont typeface="Arial" pitchFamily="34" charset="0"/>
              <a:buChar char="•"/>
            </a:pPr>
            <a:r>
              <a:rPr lang="en-US" sz="1600" b="1" dirty="0">
                <a:solidFill>
                  <a:schemeClr val="tx1"/>
                </a:solidFill>
                <a:latin typeface="Arial" pitchFamily="34" charset="0"/>
                <a:cs typeface="Arial" pitchFamily="34" charset="0"/>
              </a:rPr>
              <a:t>Customers</a:t>
            </a:r>
          </a:p>
          <a:p>
            <a:pPr marL="742950" lvl="1" indent="-285750" algn="l">
              <a:buFont typeface="Arial" pitchFamily="34" charset="0"/>
              <a:buChar char="•"/>
            </a:pPr>
            <a:r>
              <a:rPr lang="en-US" sz="1600" b="1" dirty="0">
                <a:solidFill>
                  <a:schemeClr val="tx1"/>
                </a:solidFill>
                <a:latin typeface="Arial" pitchFamily="34" charset="0"/>
                <a:cs typeface="Arial" pitchFamily="34" charset="0"/>
              </a:rPr>
              <a:t>Communities (location of offices, facilities, etc.)</a:t>
            </a:r>
          </a:p>
          <a:p>
            <a:pPr marL="742950" lvl="1" indent="-285750" algn="l">
              <a:buFont typeface="Arial" pitchFamily="34" charset="0"/>
              <a:buChar char="•"/>
            </a:pPr>
            <a:r>
              <a:rPr lang="en-US" sz="1600" b="1" dirty="0">
                <a:solidFill>
                  <a:schemeClr val="tx1"/>
                </a:solidFill>
                <a:latin typeface="Arial" pitchFamily="34" charset="0"/>
                <a:cs typeface="Arial" pitchFamily="34" charset="0"/>
              </a:rPr>
              <a:t>Local and global environment</a:t>
            </a:r>
          </a:p>
          <a:p>
            <a:pPr marL="742950" lvl="1" indent="-285750" algn="l">
              <a:buFont typeface="Arial" pitchFamily="34" charset="0"/>
              <a:buChar char="•"/>
            </a:pPr>
            <a:r>
              <a:rPr lang="en-US" sz="1600" b="1" dirty="0">
                <a:solidFill>
                  <a:schemeClr val="tx1"/>
                </a:solidFill>
                <a:latin typeface="Arial" pitchFamily="34" charset="0"/>
                <a:cs typeface="Arial" pitchFamily="34" charset="0"/>
              </a:rPr>
              <a:t>Short-term and long-term interests</a:t>
            </a:r>
          </a:p>
          <a:p>
            <a:pPr marL="742950" lvl="1" indent="-285750" algn="l">
              <a:buFont typeface="Arial" pitchFamily="34" charset="0"/>
              <a:buChar char="•"/>
            </a:pPr>
            <a:r>
              <a:rPr lang="en-US" sz="1600" b="1" dirty="0">
                <a:solidFill>
                  <a:schemeClr val="tx1"/>
                </a:solidFill>
                <a:latin typeface="Arial" pitchFamily="34" charset="0"/>
                <a:cs typeface="Arial" pitchFamily="34" charset="0"/>
              </a:rPr>
              <a:t>Ability to fulfill general and any specific public </a:t>
            </a:r>
            <a:r>
              <a:rPr lang="en-US" sz="1600" b="1" dirty="0" smtClean="0">
                <a:solidFill>
                  <a:schemeClr val="tx1"/>
                </a:solidFill>
                <a:latin typeface="Arial" pitchFamily="34" charset="0"/>
                <a:cs typeface="Arial" pitchFamily="34" charset="0"/>
              </a:rPr>
              <a:t>purposes</a:t>
            </a:r>
          </a:p>
          <a:p>
            <a:pPr marL="285750" indent="-285750" algn="l">
              <a:buFont typeface="Arial" pitchFamily="34" charset="0"/>
              <a:buChar char="•"/>
            </a:pPr>
            <a:r>
              <a:rPr lang="en-US" sz="1600" b="1" dirty="0" smtClean="0">
                <a:solidFill>
                  <a:schemeClr val="tx1"/>
                </a:solidFill>
                <a:latin typeface="Arial" pitchFamily="34" charset="0"/>
                <a:cs typeface="Arial" pitchFamily="34" charset="0"/>
              </a:rPr>
              <a:t>Unless required in articles, Governors need not give priority to a particular interest over other interests</a:t>
            </a:r>
            <a:endParaRPr lang="en-US" sz="1600" b="1" dirty="0">
              <a:solidFill>
                <a:schemeClr val="tx1"/>
              </a:solidFill>
              <a:latin typeface="Arial" pitchFamily="34" charset="0"/>
              <a:cs typeface="Arial" pitchFamily="34" charset="0"/>
            </a:endParaRPr>
          </a:p>
          <a:p>
            <a:endParaRPr lang="en-US" sz="16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7074799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536575"/>
          </a:xfrm>
        </p:spPr>
        <p:txBody>
          <a:bodyPr/>
          <a:lstStyle/>
          <a:p>
            <a:r>
              <a:rPr lang="en-US" sz="2400" b="1" dirty="0" smtClean="0">
                <a:latin typeface="Arial" pitchFamily="34" charset="0"/>
                <a:cs typeface="Arial" pitchFamily="34" charset="0"/>
              </a:rPr>
              <a:t>Third-Party Standard</a:t>
            </a:r>
            <a:endParaRPr lang="en-US" sz="2400" b="1" dirty="0">
              <a:latin typeface="Arial" pitchFamily="34" charset="0"/>
              <a:cs typeface="Arial" pitchFamily="34" charset="0"/>
            </a:endParaRPr>
          </a:p>
        </p:txBody>
      </p:sp>
      <p:sp>
        <p:nvSpPr>
          <p:cNvPr id="3" name="Subtitle 2"/>
          <p:cNvSpPr>
            <a:spLocks noGrp="1"/>
          </p:cNvSpPr>
          <p:nvPr>
            <p:ph type="subTitle" idx="1"/>
          </p:nvPr>
        </p:nvSpPr>
        <p:spPr>
          <a:xfrm>
            <a:off x="1295400" y="1524000"/>
            <a:ext cx="6324600" cy="4343400"/>
          </a:xfrm>
        </p:spPr>
        <p:txBody>
          <a:bodyPr>
            <a:normAutofit/>
          </a:bodyPr>
          <a:lstStyle/>
          <a:p>
            <a:pPr marL="285750" indent="-285750" algn="l">
              <a:buFont typeface="Arial" pitchFamily="34" charset="0"/>
              <a:buChar char="•"/>
            </a:pPr>
            <a:r>
              <a:rPr lang="en-US" sz="1600" b="1" dirty="0">
                <a:solidFill>
                  <a:schemeClr val="tx1"/>
                </a:solidFill>
                <a:latin typeface="Arial" pitchFamily="34" charset="0"/>
                <a:cs typeface="Arial" pitchFamily="34" charset="0"/>
              </a:rPr>
              <a:t>Company must assess the extent to which it provides a general public benefit or any specific public benefit in articles against a “third-party </a:t>
            </a:r>
            <a:r>
              <a:rPr lang="en-US" sz="1600" b="1" dirty="0" smtClean="0">
                <a:solidFill>
                  <a:schemeClr val="tx1"/>
                </a:solidFill>
                <a:latin typeface="Arial" pitchFamily="34" charset="0"/>
                <a:cs typeface="Arial" pitchFamily="34" charset="0"/>
              </a:rPr>
              <a:t>standard”:</a:t>
            </a:r>
            <a:endParaRPr lang="en-US" sz="1600" b="1" dirty="0">
              <a:solidFill>
                <a:schemeClr val="tx1"/>
              </a:solidFill>
              <a:latin typeface="Arial" pitchFamily="34" charset="0"/>
              <a:cs typeface="Arial" pitchFamily="34" charset="0"/>
            </a:endParaRPr>
          </a:p>
          <a:p>
            <a:pPr marL="742950" lvl="1" indent="-285750" algn="l">
              <a:buFont typeface="Arial" pitchFamily="34" charset="0"/>
              <a:buChar char="•"/>
            </a:pPr>
            <a:r>
              <a:rPr lang="en-US" sz="1600" b="1" dirty="0">
                <a:solidFill>
                  <a:schemeClr val="tx1"/>
                </a:solidFill>
                <a:latin typeface="Arial" pitchFamily="34" charset="0"/>
                <a:cs typeface="Arial" pitchFamily="34" charset="0"/>
              </a:rPr>
              <a:t>Meaning a recognized standard for defining, reporting or assessing an entity’s social and environmental performance</a:t>
            </a:r>
          </a:p>
          <a:p>
            <a:pPr marL="742950" lvl="1" indent="-285750" algn="l">
              <a:buFont typeface="Arial" pitchFamily="34" charset="0"/>
              <a:buChar char="•"/>
            </a:pPr>
            <a:r>
              <a:rPr lang="en-US" sz="1600" b="1" dirty="0">
                <a:solidFill>
                  <a:schemeClr val="tx1"/>
                </a:solidFill>
                <a:latin typeface="Arial" pitchFamily="34" charset="0"/>
                <a:cs typeface="Arial" pitchFamily="34" charset="0"/>
              </a:rPr>
              <a:t>Must establish criteria that apply to all of the interests (see </a:t>
            </a:r>
            <a:r>
              <a:rPr lang="en-US" sz="1600" b="1" dirty="0" smtClean="0">
                <a:solidFill>
                  <a:schemeClr val="tx1"/>
                </a:solidFill>
                <a:latin typeface="Arial" pitchFamily="34" charset="0"/>
                <a:cs typeface="Arial" pitchFamily="34" charset="0"/>
              </a:rPr>
              <a:t>above)</a:t>
            </a:r>
          </a:p>
          <a:p>
            <a:pPr marL="742950" lvl="1" indent="-285750" algn="l">
              <a:buFont typeface="Arial" pitchFamily="34" charset="0"/>
              <a:buChar char="•"/>
            </a:pPr>
            <a:r>
              <a:rPr lang="en-US" sz="1600" b="1" dirty="0" smtClean="0">
                <a:solidFill>
                  <a:schemeClr val="tx1"/>
                </a:solidFill>
                <a:latin typeface="Arial" pitchFamily="34" charset="0"/>
                <a:cs typeface="Arial" pitchFamily="34" charset="0"/>
              </a:rPr>
              <a:t>Is </a:t>
            </a:r>
            <a:r>
              <a:rPr lang="en-US" sz="1600" b="1" dirty="0">
                <a:solidFill>
                  <a:schemeClr val="tx1"/>
                </a:solidFill>
                <a:latin typeface="Arial" pitchFamily="34" charset="0"/>
                <a:cs typeface="Arial" pitchFamily="34" charset="0"/>
              </a:rPr>
              <a:t>developed by an organization that is not under the control or the company or its affiliates</a:t>
            </a:r>
          </a:p>
          <a:p>
            <a:pPr marL="742950" lvl="1" indent="-285750" algn="l">
              <a:buFont typeface="Arial" pitchFamily="34" charset="0"/>
              <a:buChar char="•"/>
            </a:pPr>
            <a:r>
              <a:rPr lang="en-US" sz="1600" b="1" dirty="0" smtClean="0">
                <a:solidFill>
                  <a:schemeClr val="tx1"/>
                </a:solidFill>
                <a:latin typeface="Arial" pitchFamily="34" charset="0"/>
                <a:cs typeface="Arial" pitchFamily="34" charset="0"/>
              </a:rPr>
              <a:t>Information is publicly </a:t>
            </a:r>
            <a:r>
              <a:rPr lang="en-US" sz="1600" b="1" dirty="0">
                <a:solidFill>
                  <a:schemeClr val="tx1"/>
                </a:solidFill>
                <a:latin typeface="Arial" pitchFamily="34" charset="0"/>
                <a:cs typeface="Arial" pitchFamily="34" charset="0"/>
              </a:rPr>
              <a:t>available concerning the measurement criteria and weighting used, the process by which the standard is developed, and the organization sufficiently discloses any relationships </a:t>
            </a:r>
            <a:r>
              <a:rPr lang="en-US" sz="1600" b="1" dirty="0" smtClean="0">
                <a:solidFill>
                  <a:schemeClr val="tx1"/>
                </a:solidFill>
                <a:latin typeface="Arial" pitchFamily="34" charset="0"/>
                <a:cs typeface="Arial" pitchFamily="34" charset="0"/>
              </a:rPr>
              <a:t>that </a:t>
            </a:r>
            <a:r>
              <a:rPr lang="en-US" sz="1600" b="1" dirty="0">
                <a:solidFill>
                  <a:schemeClr val="tx1"/>
                </a:solidFill>
                <a:latin typeface="Arial" pitchFamily="34" charset="0"/>
                <a:cs typeface="Arial" pitchFamily="34" charset="0"/>
              </a:rPr>
              <a:t>might compromise its </a:t>
            </a:r>
            <a:r>
              <a:rPr lang="en-US" sz="1600" b="1" dirty="0" smtClean="0">
                <a:solidFill>
                  <a:schemeClr val="tx1"/>
                </a:solidFill>
                <a:latin typeface="Arial" pitchFamily="34" charset="0"/>
                <a:cs typeface="Arial" pitchFamily="34" charset="0"/>
              </a:rPr>
              <a:t>independence</a:t>
            </a:r>
          </a:p>
          <a:p>
            <a:pPr marL="285750" indent="-285750" algn="l">
              <a:buFont typeface="Arial" pitchFamily="34" charset="0"/>
              <a:buChar char="•"/>
            </a:pPr>
            <a:r>
              <a:rPr lang="en-US" sz="1600" b="1" dirty="0" smtClean="0">
                <a:solidFill>
                  <a:schemeClr val="tx1"/>
                </a:solidFill>
                <a:latin typeface="Arial" pitchFamily="34" charset="0"/>
                <a:cs typeface="Arial" pitchFamily="34" charset="0"/>
              </a:rPr>
              <a:t>No audit or certification report by third party required</a:t>
            </a:r>
            <a:endParaRPr lang="en-US" sz="1600" b="1" dirty="0">
              <a:solidFill>
                <a:schemeClr val="tx1"/>
              </a:solidFill>
              <a:latin typeface="Arial" pitchFamily="34" charset="0"/>
              <a:cs typeface="Arial" pitchFamily="34" charset="0"/>
            </a:endParaRPr>
          </a:p>
          <a:p>
            <a:pPr marL="742950" lvl="1" indent="-285750" algn="l">
              <a:buFont typeface="Arial" pitchFamily="34" charset="0"/>
              <a:buChar char="•"/>
            </a:pPr>
            <a:endParaRPr lang="en-US" sz="16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8359024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536575"/>
          </a:xfrm>
        </p:spPr>
        <p:txBody>
          <a:bodyPr/>
          <a:lstStyle/>
          <a:p>
            <a:r>
              <a:rPr lang="en-US" sz="2400" b="1" dirty="0" smtClean="0">
                <a:latin typeface="Arial" pitchFamily="34" charset="0"/>
                <a:cs typeface="Arial" pitchFamily="34" charset="0"/>
              </a:rPr>
              <a:t>Benefit Report</a:t>
            </a:r>
            <a:endParaRPr lang="en-US" sz="2400" b="1" dirty="0">
              <a:latin typeface="Arial" pitchFamily="34" charset="0"/>
              <a:cs typeface="Arial" pitchFamily="34" charset="0"/>
            </a:endParaRPr>
          </a:p>
        </p:txBody>
      </p:sp>
      <p:sp>
        <p:nvSpPr>
          <p:cNvPr id="3" name="Subtitle 2"/>
          <p:cNvSpPr>
            <a:spLocks noGrp="1"/>
          </p:cNvSpPr>
          <p:nvPr>
            <p:ph type="subTitle" idx="1"/>
          </p:nvPr>
        </p:nvSpPr>
        <p:spPr>
          <a:xfrm>
            <a:off x="1371600" y="1524000"/>
            <a:ext cx="6477000" cy="4572000"/>
          </a:xfrm>
        </p:spPr>
        <p:txBody>
          <a:bodyPr>
            <a:normAutofit/>
          </a:bodyPr>
          <a:lstStyle/>
          <a:p>
            <a:pPr marL="285750" indent="-285750" algn="l">
              <a:buFont typeface="Arial" pitchFamily="34" charset="0"/>
              <a:buChar char="•"/>
            </a:pPr>
            <a:r>
              <a:rPr lang="en-US" sz="1600" b="1" dirty="0">
                <a:solidFill>
                  <a:schemeClr val="tx1"/>
                </a:solidFill>
                <a:latin typeface="Arial" pitchFamily="34" charset="0"/>
                <a:cs typeface="Arial" pitchFamily="34" charset="0"/>
              </a:rPr>
              <a:t>Company each year must prepare, and deliver within 120 days after fiscal year end (or when other annual report is delivered) to each holder of equity interest, a </a:t>
            </a:r>
            <a:r>
              <a:rPr lang="en-US" sz="1600" b="1" dirty="0" smtClean="0">
                <a:solidFill>
                  <a:schemeClr val="tx1"/>
                </a:solidFill>
                <a:latin typeface="Arial" pitchFamily="34" charset="0"/>
                <a:cs typeface="Arial" pitchFamily="34" charset="0"/>
              </a:rPr>
              <a:t>“benefit report”</a:t>
            </a:r>
          </a:p>
          <a:p>
            <a:pPr marL="285750" indent="-285750" algn="l">
              <a:buFont typeface="Arial" pitchFamily="34" charset="0"/>
              <a:buChar char="•"/>
            </a:pPr>
            <a:r>
              <a:rPr lang="en-US" sz="1600" b="1" dirty="0" smtClean="0">
                <a:solidFill>
                  <a:schemeClr val="tx1"/>
                </a:solidFill>
                <a:latin typeface="Arial" pitchFamily="34" charset="0"/>
                <a:cs typeface="Arial" pitchFamily="34" charset="0"/>
              </a:rPr>
              <a:t>Benefit report must set out a narrative </a:t>
            </a:r>
            <a:r>
              <a:rPr lang="en-US" sz="1600" b="1" dirty="0">
                <a:solidFill>
                  <a:schemeClr val="tx1"/>
                </a:solidFill>
                <a:latin typeface="Arial" pitchFamily="34" charset="0"/>
                <a:cs typeface="Arial" pitchFamily="34" charset="0"/>
              </a:rPr>
              <a:t>of:</a:t>
            </a:r>
          </a:p>
          <a:p>
            <a:pPr marL="742950" lvl="1" indent="-285750" algn="l">
              <a:buFont typeface="Arial" pitchFamily="34" charset="0"/>
              <a:buChar char="•"/>
            </a:pPr>
            <a:r>
              <a:rPr lang="en-US" sz="1600" b="1" dirty="0">
                <a:solidFill>
                  <a:schemeClr val="tx1"/>
                </a:solidFill>
                <a:latin typeface="Arial" pitchFamily="34" charset="0"/>
                <a:cs typeface="Arial" pitchFamily="34" charset="0"/>
              </a:rPr>
              <a:t>Extent to which company provided general public benefit and (if applicable) specific public benefit, and actions and methods use to provide such benefits</a:t>
            </a:r>
          </a:p>
          <a:p>
            <a:pPr marL="742950" lvl="1" indent="-285750" algn="l">
              <a:buFont typeface="Arial" pitchFamily="34" charset="0"/>
              <a:buChar char="•"/>
            </a:pPr>
            <a:r>
              <a:rPr lang="en-US" sz="1600" b="1" dirty="0">
                <a:solidFill>
                  <a:schemeClr val="tx1"/>
                </a:solidFill>
                <a:latin typeface="Arial" pitchFamily="34" charset="0"/>
                <a:cs typeface="Arial" pitchFamily="34" charset="0"/>
              </a:rPr>
              <a:t>Circumstances that hindered provision of </a:t>
            </a:r>
            <a:r>
              <a:rPr lang="en-US" sz="1600" b="1" dirty="0" smtClean="0">
                <a:solidFill>
                  <a:schemeClr val="tx1"/>
                </a:solidFill>
                <a:latin typeface="Arial" pitchFamily="34" charset="0"/>
                <a:cs typeface="Arial" pitchFamily="34" charset="0"/>
              </a:rPr>
              <a:t>benefits</a:t>
            </a:r>
          </a:p>
          <a:p>
            <a:pPr marL="285750" indent="-285750" algn="l">
              <a:buFont typeface="Arial" pitchFamily="34" charset="0"/>
              <a:buChar char="•"/>
            </a:pPr>
            <a:r>
              <a:rPr lang="en-US" sz="1600" b="1" dirty="0" smtClean="0">
                <a:solidFill>
                  <a:schemeClr val="tx1"/>
                </a:solidFill>
                <a:latin typeface="Arial" pitchFamily="34" charset="0"/>
                <a:cs typeface="Arial" pitchFamily="34" charset="0"/>
              </a:rPr>
              <a:t>Report </a:t>
            </a:r>
            <a:r>
              <a:rPr lang="en-US" sz="1600" b="1" dirty="0">
                <a:solidFill>
                  <a:schemeClr val="tx1"/>
                </a:solidFill>
                <a:latin typeface="Arial" pitchFamily="34" charset="0"/>
                <a:cs typeface="Arial" pitchFamily="34" charset="0"/>
              </a:rPr>
              <a:t>must </a:t>
            </a:r>
            <a:r>
              <a:rPr lang="en-US" sz="1600" b="1" dirty="0" smtClean="0">
                <a:solidFill>
                  <a:schemeClr val="tx1"/>
                </a:solidFill>
                <a:latin typeface="Arial" pitchFamily="34" charset="0"/>
                <a:cs typeface="Arial" pitchFamily="34" charset="0"/>
              </a:rPr>
              <a:t>also assess </a:t>
            </a:r>
            <a:r>
              <a:rPr lang="en-US" sz="1600" b="1" dirty="0">
                <a:solidFill>
                  <a:schemeClr val="tx1"/>
                </a:solidFill>
                <a:latin typeface="Arial" pitchFamily="34" charset="0"/>
                <a:cs typeface="Arial" pitchFamily="34" charset="0"/>
              </a:rPr>
              <a:t>the extent to </a:t>
            </a:r>
            <a:r>
              <a:rPr lang="en-US" sz="1600" b="1" dirty="0" smtClean="0">
                <a:solidFill>
                  <a:schemeClr val="tx1"/>
                </a:solidFill>
                <a:latin typeface="Arial" pitchFamily="34" charset="0"/>
                <a:cs typeface="Arial" pitchFamily="34" charset="0"/>
              </a:rPr>
              <a:t>which the company met or exceeded identified third-party standard, in a manner consistent with previous reports (or explain inconsistencies)</a:t>
            </a:r>
          </a:p>
          <a:p>
            <a:pPr marL="285750" indent="-285750" algn="l">
              <a:buFont typeface="Arial" pitchFamily="34" charset="0"/>
              <a:buChar char="•"/>
            </a:pPr>
            <a:r>
              <a:rPr lang="en-US" sz="1600" b="1" dirty="0" smtClean="0">
                <a:solidFill>
                  <a:schemeClr val="tx1"/>
                </a:solidFill>
                <a:latin typeface="Arial" pitchFamily="34" charset="0"/>
                <a:cs typeface="Arial" pitchFamily="34" charset="0"/>
              </a:rPr>
              <a:t>Also describe process and rationale for selection or change of third-party standard</a:t>
            </a:r>
          </a:p>
          <a:p>
            <a:pPr marL="285750" indent="-285750" algn="l">
              <a:buFont typeface="Arial" pitchFamily="34" charset="0"/>
              <a:buChar char="•"/>
            </a:pPr>
            <a:r>
              <a:rPr lang="en-US" sz="1600" b="1" dirty="0" smtClean="0">
                <a:solidFill>
                  <a:schemeClr val="tx1"/>
                </a:solidFill>
                <a:latin typeface="Arial" pitchFamily="34" charset="0"/>
                <a:cs typeface="Arial" pitchFamily="34" charset="0"/>
              </a:rPr>
              <a:t>All reports must be posted on publicly available websites (or copies must be provided without charge to any person on request)</a:t>
            </a:r>
          </a:p>
          <a:p>
            <a:pPr marL="285750" indent="-285750" algn="l">
              <a:buFont typeface="Arial" pitchFamily="34" charset="0"/>
              <a:buChar char="•"/>
            </a:pPr>
            <a:endParaRPr lang="en-US" sz="1600" b="1" dirty="0">
              <a:solidFill>
                <a:schemeClr val="tx1"/>
              </a:solidFill>
              <a:latin typeface="Arial" pitchFamily="34" charset="0"/>
              <a:cs typeface="Arial" pitchFamily="34" charset="0"/>
            </a:endParaRPr>
          </a:p>
          <a:p>
            <a:endParaRPr lang="en-US" sz="16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694958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536575"/>
          </a:xfrm>
        </p:spPr>
        <p:txBody>
          <a:bodyPr/>
          <a:lstStyle/>
          <a:p>
            <a:r>
              <a:rPr lang="en-US" sz="2400" b="1" dirty="0" smtClean="0">
                <a:latin typeface="Arial" pitchFamily="34" charset="0"/>
                <a:cs typeface="Arial" pitchFamily="34" charset="0"/>
              </a:rPr>
              <a:t>Enforcement Mechanism and Limitations</a:t>
            </a:r>
            <a:endParaRPr lang="en-US" sz="2400" b="1" dirty="0">
              <a:latin typeface="Arial" pitchFamily="34" charset="0"/>
              <a:cs typeface="Arial" pitchFamily="34" charset="0"/>
            </a:endParaRPr>
          </a:p>
        </p:txBody>
      </p:sp>
      <p:sp>
        <p:nvSpPr>
          <p:cNvPr id="3" name="Subtitle 2"/>
          <p:cNvSpPr>
            <a:spLocks noGrp="1"/>
          </p:cNvSpPr>
          <p:nvPr>
            <p:ph type="subTitle" idx="1"/>
          </p:nvPr>
        </p:nvSpPr>
        <p:spPr>
          <a:xfrm>
            <a:off x="1295400" y="1600200"/>
            <a:ext cx="6477000" cy="4419600"/>
          </a:xfrm>
        </p:spPr>
        <p:txBody>
          <a:bodyPr>
            <a:normAutofit lnSpcReduction="10000"/>
          </a:bodyPr>
          <a:lstStyle/>
          <a:p>
            <a:pPr marL="285750" indent="-285750" algn="l">
              <a:buFont typeface="Arial" pitchFamily="34" charset="0"/>
              <a:buChar char="•"/>
            </a:pPr>
            <a:r>
              <a:rPr lang="en-US" sz="1600" b="1" dirty="0" smtClean="0">
                <a:solidFill>
                  <a:schemeClr val="tx1"/>
                </a:solidFill>
                <a:latin typeface="Arial" pitchFamily="34" charset="0"/>
                <a:cs typeface="Arial" pitchFamily="34" charset="0"/>
              </a:rPr>
              <a:t>No proceeding against a benefit company or governors, members, officers or managers, for failure to pursue, create or provide a general or specific public benefit identified in articles or for violation of standard of conduct under the Act, </a:t>
            </a:r>
            <a:r>
              <a:rPr lang="en-US" sz="1600" b="1" u="sng" dirty="0" smtClean="0">
                <a:solidFill>
                  <a:schemeClr val="tx1"/>
                </a:solidFill>
                <a:latin typeface="Arial" pitchFamily="34" charset="0"/>
                <a:cs typeface="Arial" pitchFamily="34" charset="0"/>
              </a:rPr>
              <a:t>except</a:t>
            </a:r>
            <a:r>
              <a:rPr lang="en-US" sz="1600" b="1" dirty="0" smtClean="0">
                <a:solidFill>
                  <a:schemeClr val="tx1"/>
                </a:solidFill>
                <a:latin typeface="Arial" pitchFamily="34" charset="0"/>
                <a:cs typeface="Arial" pitchFamily="34" charset="0"/>
              </a:rPr>
              <a:t>:</a:t>
            </a:r>
          </a:p>
          <a:p>
            <a:pPr marL="742950" lvl="1" indent="-285750" algn="l">
              <a:buFont typeface="Arial" pitchFamily="34" charset="0"/>
              <a:buChar char="•"/>
            </a:pPr>
            <a:r>
              <a:rPr lang="en-US" sz="1600" b="1" dirty="0" smtClean="0">
                <a:solidFill>
                  <a:schemeClr val="tx1"/>
                </a:solidFill>
                <a:latin typeface="Arial" pitchFamily="34" charset="0"/>
                <a:cs typeface="Arial" pitchFamily="34" charset="0"/>
              </a:rPr>
              <a:t>The company, a governor, a shareholder or member, or another person identified in articles or bylaws as having a right to commence such a proceeding may…</a:t>
            </a:r>
          </a:p>
          <a:p>
            <a:pPr marL="742950" lvl="1" indent="-285750" algn="l">
              <a:buFont typeface="Arial" pitchFamily="34" charset="0"/>
              <a:buChar char="•"/>
            </a:pPr>
            <a:r>
              <a:rPr lang="en-US" sz="1600" b="1" dirty="0" smtClean="0">
                <a:solidFill>
                  <a:schemeClr val="tx1"/>
                </a:solidFill>
                <a:latin typeface="Arial" pitchFamily="34" charset="0"/>
                <a:cs typeface="Arial" pitchFamily="34" charset="0"/>
              </a:rPr>
              <a:t>Commence a direct or derivative proceeding to compel company to provide such benefits or require governors, etc., to act in accordance with standard in articles or prescribed under the Act</a:t>
            </a:r>
          </a:p>
          <a:p>
            <a:pPr marL="285750" indent="-285750" algn="l">
              <a:buFont typeface="Arial" pitchFamily="34" charset="0"/>
              <a:buChar char="•"/>
            </a:pPr>
            <a:r>
              <a:rPr lang="en-US" sz="1600" b="1" dirty="0" smtClean="0">
                <a:solidFill>
                  <a:schemeClr val="tx1"/>
                </a:solidFill>
                <a:latin typeface="Arial" pitchFamily="34" charset="0"/>
                <a:cs typeface="Arial" pitchFamily="34" charset="0"/>
              </a:rPr>
              <a:t>Company is not liable for money damages for failing to provide a general or specific public benefit</a:t>
            </a:r>
          </a:p>
          <a:p>
            <a:pPr marL="285750" indent="-285750" algn="l">
              <a:buFont typeface="Arial" pitchFamily="34" charset="0"/>
              <a:buChar char="•"/>
            </a:pPr>
            <a:r>
              <a:rPr lang="en-US" sz="1600" b="1" dirty="0" smtClean="0">
                <a:solidFill>
                  <a:schemeClr val="tx1"/>
                </a:solidFill>
                <a:latin typeface="Arial" pitchFamily="34" charset="0"/>
                <a:cs typeface="Arial" pitchFamily="34" charset="0"/>
              </a:rPr>
              <a:t>Governor is not personally liable for money damages as a consequence of taking/not taking an action if duties are discharged under ORS 60.357 or 63.155</a:t>
            </a:r>
          </a:p>
          <a:p>
            <a:pPr marL="742950" lvl="1" indent="-285750" algn="l">
              <a:buFont typeface="Arial" pitchFamily="34" charset="0"/>
              <a:buChar char="•"/>
            </a:pPr>
            <a:endParaRPr lang="en-US" sz="16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6444419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latin typeface="Arial" pitchFamily="34" charset="0"/>
                <a:cs typeface="Arial" pitchFamily="34" charset="0"/>
              </a:rPr>
              <a:t>Questions?</a:t>
            </a:r>
            <a:endParaRPr lang="en-US" b="1" dirty="0">
              <a:latin typeface="Arial" pitchFamily="34" charset="0"/>
              <a:cs typeface="Arial" pitchFamily="34" charset="0"/>
            </a:endParaRPr>
          </a:p>
        </p:txBody>
      </p:sp>
      <p:sp>
        <p:nvSpPr>
          <p:cNvPr id="3" name="Subtitle 2"/>
          <p:cNvSpPr>
            <a:spLocks noGrp="1"/>
          </p:cNvSpPr>
          <p:nvPr>
            <p:ph type="subTitle" idx="1"/>
          </p:nvPr>
        </p:nvSpPr>
        <p:spPr/>
        <p:txBody>
          <a:bodyPr/>
          <a:lstStyle/>
          <a:p>
            <a:endParaRPr lang="en-US" dirty="0">
              <a:solidFill>
                <a:schemeClr val="tx1"/>
              </a:solidFill>
            </a:endParaRPr>
          </a:p>
        </p:txBody>
      </p:sp>
    </p:spTree>
    <p:extLst>
      <p:ext uri="{BB962C8B-B14F-4D97-AF65-F5344CB8AC3E}">
        <p14:creationId xmlns:p14="http://schemas.microsoft.com/office/powerpoint/2010/main" val="3491277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609600"/>
          </a:xfrm>
        </p:spPr>
        <p:txBody>
          <a:bodyPr/>
          <a:lstStyle/>
          <a:p>
            <a:r>
              <a:rPr lang="en-US" sz="2400" b="1" dirty="0" smtClean="0">
                <a:latin typeface="Arial" pitchFamily="34" charset="0"/>
                <a:cs typeface="Arial" pitchFamily="34" charset="0"/>
              </a:rPr>
              <a:t>Background</a:t>
            </a:r>
            <a:endParaRPr lang="en-US" sz="2400" b="1" dirty="0">
              <a:latin typeface="Arial" pitchFamily="34" charset="0"/>
              <a:cs typeface="Arial" pitchFamily="34" charset="0"/>
            </a:endParaRPr>
          </a:p>
        </p:txBody>
      </p:sp>
      <p:sp>
        <p:nvSpPr>
          <p:cNvPr id="3" name="Subtitle 2"/>
          <p:cNvSpPr>
            <a:spLocks noGrp="1"/>
          </p:cNvSpPr>
          <p:nvPr>
            <p:ph type="subTitle" idx="1"/>
          </p:nvPr>
        </p:nvSpPr>
        <p:spPr>
          <a:xfrm>
            <a:off x="762000" y="1600200"/>
            <a:ext cx="7696200" cy="3886200"/>
          </a:xfrm>
        </p:spPr>
        <p:txBody>
          <a:bodyPr>
            <a:normAutofit/>
          </a:bodyPr>
          <a:lstStyle/>
          <a:p>
            <a:pPr marL="285750" indent="-285750" algn="l">
              <a:buFont typeface="Arial" pitchFamily="34" charset="0"/>
              <a:buChar char="•"/>
            </a:pPr>
            <a:r>
              <a:rPr lang="en-US" sz="1600" b="1" dirty="0" smtClean="0">
                <a:solidFill>
                  <a:schemeClr val="tx1"/>
                </a:solidFill>
                <a:latin typeface="Arial" pitchFamily="34" charset="0"/>
                <a:cs typeface="Arial" pitchFamily="34" charset="0"/>
              </a:rPr>
              <a:t>HB 2296, signed into law June 18, 2013 by Governor Kitzhaber</a:t>
            </a:r>
          </a:p>
          <a:p>
            <a:pPr marL="285750" indent="-285750" algn="l">
              <a:buFont typeface="Arial" pitchFamily="34" charset="0"/>
              <a:buChar char="•"/>
            </a:pPr>
            <a:r>
              <a:rPr lang="en-US" sz="1600" b="1" dirty="0" smtClean="0">
                <a:solidFill>
                  <a:schemeClr val="tx1"/>
                </a:solidFill>
                <a:latin typeface="Arial" pitchFamily="34" charset="0"/>
                <a:cs typeface="Arial" pitchFamily="34" charset="0"/>
              </a:rPr>
              <a:t>Effective January 1, 2014 (codification to be determined)</a:t>
            </a:r>
          </a:p>
          <a:p>
            <a:pPr marL="285750" indent="-285750" algn="l">
              <a:buFont typeface="Arial" pitchFamily="34" charset="0"/>
              <a:buChar char="•"/>
            </a:pPr>
            <a:r>
              <a:rPr lang="en-US" sz="1600" b="1" dirty="0" smtClean="0">
                <a:solidFill>
                  <a:schemeClr val="tx1"/>
                </a:solidFill>
                <a:latin typeface="Arial" pitchFamily="34" charset="0"/>
                <a:cs typeface="Arial" pitchFamily="34" charset="0"/>
              </a:rPr>
              <a:t>Drafted by a group of Oregon lawyers, with input from Secretary of State</a:t>
            </a:r>
          </a:p>
          <a:p>
            <a:pPr marL="285750" indent="-285750" algn="l">
              <a:buFont typeface="Arial" pitchFamily="34" charset="0"/>
              <a:buChar char="•"/>
            </a:pPr>
            <a:r>
              <a:rPr lang="en-US" sz="1600" b="1" dirty="0" smtClean="0">
                <a:solidFill>
                  <a:schemeClr val="tx1"/>
                </a:solidFill>
                <a:latin typeface="Arial" pitchFamily="34" charset="0"/>
                <a:cs typeface="Arial" pitchFamily="34" charset="0"/>
              </a:rPr>
              <a:t>Submitted to Legislature by the Secretary of State as an agency bill, sponsored by Reps. Jules Bailey and Tobias Reed</a:t>
            </a:r>
          </a:p>
          <a:p>
            <a:pPr marL="285750" indent="-285750" algn="l">
              <a:buFont typeface="Arial" pitchFamily="34" charset="0"/>
              <a:buChar char="•"/>
            </a:pPr>
            <a:r>
              <a:rPr lang="en-US" sz="1600" b="1" dirty="0" smtClean="0">
                <a:solidFill>
                  <a:schemeClr val="tx1"/>
                </a:solidFill>
                <a:latin typeface="Arial" pitchFamily="34" charset="0"/>
                <a:cs typeface="Arial" pitchFamily="34" charset="0"/>
              </a:rPr>
              <a:t>17 other jurisdictions have enacted similar legislation, including Arizona, Arkansas, California, Colorado, Hawaii, Illinois, Louisiana, Maryland, Massachusetts, Nevada, New Jersey, New York, Pennsylvania, South Carolina, Vermont, New Jersey, Virginia, and Washington DC</a:t>
            </a:r>
          </a:p>
          <a:p>
            <a:pPr marL="285750" indent="-285750" algn="l">
              <a:buFont typeface="Arial" pitchFamily="34" charset="0"/>
              <a:buChar char="•"/>
            </a:pPr>
            <a:r>
              <a:rPr lang="en-US" sz="1600" b="1" dirty="0" smtClean="0">
                <a:solidFill>
                  <a:schemeClr val="tx1"/>
                </a:solidFill>
                <a:latin typeface="Arial" pitchFamily="34" charset="0"/>
                <a:cs typeface="Arial" pitchFamily="34" charset="0"/>
              </a:rPr>
              <a:t>12 jurisdictions have legislation pending, notably including Delaware</a:t>
            </a:r>
          </a:p>
          <a:p>
            <a:pPr marL="285750" indent="-285750" algn="l">
              <a:buFont typeface="Arial" pitchFamily="34" charset="0"/>
              <a:buChar char="•"/>
            </a:pPr>
            <a:r>
              <a:rPr lang="en-US" sz="1600" b="1" dirty="0" smtClean="0">
                <a:solidFill>
                  <a:schemeClr val="tx1"/>
                </a:solidFill>
                <a:latin typeface="Arial" pitchFamily="34" charset="0"/>
                <a:cs typeface="Arial" pitchFamily="34" charset="0"/>
              </a:rPr>
              <a:t>Terminology:  Certified </a:t>
            </a:r>
            <a:r>
              <a:rPr lang="en-US" sz="1600" b="1" dirty="0">
                <a:solidFill>
                  <a:schemeClr val="tx1"/>
                </a:solidFill>
                <a:latin typeface="Arial" pitchFamily="34" charset="0"/>
                <a:cs typeface="Arial" pitchFamily="34" charset="0"/>
              </a:rPr>
              <a:t>B Corporation is a certification conferred by the nonprofit B Lab. Benefit corporation </a:t>
            </a:r>
            <a:r>
              <a:rPr lang="en-US" sz="1600" b="1" dirty="0" smtClean="0">
                <a:solidFill>
                  <a:schemeClr val="tx1"/>
                </a:solidFill>
                <a:latin typeface="Arial" pitchFamily="34" charset="0"/>
                <a:cs typeface="Arial" pitchFamily="34" charset="0"/>
              </a:rPr>
              <a:t>(or company) is </a:t>
            </a:r>
            <a:r>
              <a:rPr lang="en-US" sz="1600" b="1" dirty="0">
                <a:solidFill>
                  <a:schemeClr val="tx1"/>
                </a:solidFill>
                <a:latin typeface="Arial" pitchFamily="34" charset="0"/>
                <a:cs typeface="Arial" pitchFamily="34" charset="0"/>
              </a:rPr>
              <a:t>a legal status administered by the </a:t>
            </a:r>
            <a:r>
              <a:rPr lang="en-US" sz="1600" b="1" dirty="0" smtClean="0">
                <a:solidFill>
                  <a:schemeClr val="tx1"/>
                </a:solidFill>
                <a:latin typeface="Arial" pitchFamily="34" charset="0"/>
                <a:cs typeface="Arial" pitchFamily="34" charset="0"/>
              </a:rPr>
              <a:t>state</a:t>
            </a:r>
          </a:p>
          <a:p>
            <a:pPr marL="285750" indent="-285750" algn="l">
              <a:buFont typeface="Arial" pitchFamily="34" charset="0"/>
              <a:buChar char="•"/>
            </a:pPr>
            <a:r>
              <a:rPr lang="en-US" sz="1600" b="1" dirty="0" smtClean="0">
                <a:solidFill>
                  <a:schemeClr val="tx1"/>
                </a:solidFill>
                <a:latin typeface="Arial" pitchFamily="34" charset="0"/>
                <a:cs typeface="Arial" pitchFamily="34" charset="0"/>
              </a:rPr>
              <a:t>Comparison: http</a:t>
            </a:r>
            <a:r>
              <a:rPr lang="en-US" sz="1600" b="1" dirty="0">
                <a:solidFill>
                  <a:schemeClr val="tx1"/>
                </a:solidFill>
                <a:latin typeface="Arial" pitchFamily="34" charset="0"/>
                <a:cs typeface="Arial" pitchFamily="34" charset="0"/>
              </a:rPr>
              <a:t>://papers.ssrn.com/sol3/papers.cfm?abstract_id=1988556</a:t>
            </a:r>
            <a:endParaRPr lang="en-US" sz="1600" b="1" dirty="0" smtClean="0">
              <a:solidFill>
                <a:schemeClr val="tx1"/>
              </a:solidFill>
              <a:latin typeface="Arial" pitchFamily="34" charset="0"/>
              <a:cs typeface="Arial" pitchFamily="34" charset="0"/>
            </a:endParaRPr>
          </a:p>
          <a:p>
            <a:pPr marL="285750" indent="-285750" algn="l">
              <a:buFont typeface="Arial" pitchFamily="34" charset="0"/>
              <a:buChar char="•"/>
            </a:pPr>
            <a:endParaRPr lang="en-US" sz="1600" b="1" dirty="0" smtClean="0">
              <a:solidFill>
                <a:schemeClr val="tx1"/>
              </a:solidFill>
              <a:latin typeface="Arial" pitchFamily="34" charset="0"/>
              <a:cs typeface="Arial" pitchFamily="34" charset="0"/>
            </a:endParaRPr>
          </a:p>
          <a:p>
            <a:pPr marL="285750" indent="-285750" algn="l">
              <a:buFont typeface="Arial" pitchFamily="34" charset="0"/>
              <a:buChar char="•"/>
            </a:pPr>
            <a:endParaRPr lang="en-US" sz="16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708789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848600" cy="914400"/>
          </a:xfrm>
        </p:spPr>
        <p:txBody>
          <a:bodyPr/>
          <a:lstStyle/>
          <a:p>
            <a:r>
              <a:rPr lang="en-US" sz="2400" b="1" dirty="0" smtClean="0">
                <a:latin typeface="Arial" pitchFamily="34" charset="0"/>
                <a:cs typeface="Arial" pitchFamily="34" charset="0"/>
              </a:rPr>
              <a:t>Central Aims of Benefit Company Legislation</a:t>
            </a:r>
            <a:endParaRPr lang="en-US" sz="2400" b="1" dirty="0">
              <a:latin typeface="Arial" pitchFamily="34" charset="0"/>
              <a:cs typeface="Arial" pitchFamily="34" charset="0"/>
            </a:endParaRPr>
          </a:p>
        </p:txBody>
      </p:sp>
      <p:sp>
        <p:nvSpPr>
          <p:cNvPr id="3" name="Subtitle 2"/>
          <p:cNvSpPr>
            <a:spLocks noGrp="1"/>
          </p:cNvSpPr>
          <p:nvPr>
            <p:ph type="subTitle" idx="1"/>
          </p:nvPr>
        </p:nvSpPr>
        <p:spPr>
          <a:xfrm>
            <a:off x="1295400" y="1828800"/>
            <a:ext cx="6400800" cy="2895600"/>
          </a:xfrm>
        </p:spPr>
        <p:txBody>
          <a:bodyPr>
            <a:normAutofit/>
          </a:bodyPr>
          <a:lstStyle/>
          <a:p>
            <a:pPr marL="285750" indent="-285750" algn="l">
              <a:buFont typeface="Arial" pitchFamily="34" charset="0"/>
              <a:buChar char="•"/>
            </a:pPr>
            <a:r>
              <a:rPr lang="en-US" sz="1600" b="1" u="sng" dirty="0" smtClean="0">
                <a:solidFill>
                  <a:schemeClr val="tx1"/>
                </a:solidFill>
                <a:latin typeface="Arial" pitchFamily="34" charset="0"/>
                <a:cs typeface="Arial" pitchFamily="34" charset="0"/>
              </a:rPr>
              <a:t>Public Purpose</a:t>
            </a:r>
            <a:r>
              <a:rPr lang="en-US" sz="1600" b="1" dirty="0" smtClean="0">
                <a:solidFill>
                  <a:schemeClr val="tx1"/>
                </a:solidFill>
                <a:latin typeface="Arial" pitchFamily="34" charset="0"/>
                <a:cs typeface="Arial" pitchFamily="34" charset="0"/>
              </a:rPr>
              <a:t>:  To “bake in” to the company’s charter one or more public purposes, including impact on society and the environment, taken as a whole</a:t>
            </a:r>
          </a:p>
          <a:p>
            <a:pPr marL="285750" indent="-285750" algn="l">
              <a:buFont typeface="Arial" pitchFamily="34" charset="0"/>
              <a:buChar char="•"/>
            </a:pPr>
            <a:r>
              <a:rPr lang="en-US" sz="1600" b="1" u="sng" dirty="0" smtClean="0">
                <a:solidFill>
                  <a:schemeClr val="tx1"/>
                </a:solidFill>
                <a:latin typeface="Arial" pitchFamily="34" charset="0"/>
                <a:cs typeface="Arial" pitchFamily="34" charset="0"/>
              </a:rPr>
              <a:t>Fiduciary Duty</a:t>
            </a:r>
            <a:r>
              <a:rPr lang="en-US" sz="1600" b="1" dirty="0" smtClean="0">
                <a:solidFill>
                  <a:schemeClr val="tx1"/>
                </a:solidFill>
                <a:latin typeface="Arial" pitchFamily="34" charset="0"/>
                <a:cs typeface="Arial" pitchFamily="34" charset="0"/>
              </a:rPr>
              <a:t>:  To specify that directors, officers and managers are obligated to consider </a:t>
            </a:r>
            <a:r>
              <a:rPr lang="en-US" sz="1600" b="1" smtClean="0">
                <a:solidFill>
                  <a:schemeClr val="tx1"/>
                </a:solidFill>
                <a:latin typeface="Arial" pitchFamily="34" charset="0"/>
                <a:cs typeface="Arial" pitchFamily="34" charset="0"/>
              </a:rPr>
              <a:t>the material positive </a:t>
            </a:r>
            <a:r>
              <a:rPr lang="en-US" sz="1600" b="1" dirty="0" smtClean="0">
                <a:solidFill>
                  <a:schemeClr val="tx1"/>
                </a:solidFill>
                <a:latin typeface="Arial" pitchFamily="34" charset="0"/>
                <a:cs typeface="Arial" pitchFamily="34" charset="0"/>
              </a:rPr>
              <a:t>impact of decisions on multiple stakeholders in the balance they deem best</a:t>
            </a:r>
          </a:p>
          <a:p>
            <a:pPr marL="285750" indent="-285750" algn="l">
              <a:buFont typeface="Arial" pitchFamily="34" charset="0"/>
              <a:buChar char="•"/>
            </a:pPr>
            <a:r>
              <a:rPr lang="en-US" sz="1600" b="1" u="sng" dirty="0" smtClean="0">
                <a:solidFill>
                  <a:schemeClr val="tx1"/>
                </a:solidFill>
                <a:latin typeface="Arial" pitchFamily="34" charset="0"/>
                <a:cs typeface="Arial" pitchFamily="34" charset="0"/>
              </a:rPr>
              <a:t>Accountability</a:t>
            </a:r>
            <a:r>
              <a:rPr lang="en-US" sz="1600" b="1" dirty="0" smtClean="0">
                <a:solidFill>
                  <a:schemeClr val="tx1"/>
                </a:solidFill>
                <a:latin typeface="Arial" pitchFamily="34" charset="0"/>
                <a:cs typeface="Arial" pitchFamily="34" charset="0"/>
              </a:rPr>
              <a:t>:  To report to stakeholders and the interested public annually how the company performed as against an identified independent third-party standard</a:t>
            </a:r>
          </a:p>
          <a:p>
            <a:pPr marL="285750" indent="-285750" algn="l">
              <a:buFont typeface="Arial" pitchFamily="34" charset="0"/>
              <a:buChar char="•"/>
            </a:pPr>
            <a:endParaRPr lang="en-US" sz="1600" b="1" dirty="0" smtClean="0">
              <a:solidFill>
                <a:schemeClr val="tx1"/>
              </a:solidFill>
              <a:latin typeface="Arial" pitchFamily="34" charset="0"/>
              <a:cs typeface="Arial" pitchFamily="34" charset="0"/>
            </a:endParaRPr>
          </a:p>
          <a:p>
            <a:pPr marL="285750" indent="-285750" algn="l">
              <a:buFont typeface="Arial" pitchFamily="34" charset="0"/>
              <a:buChar char="•"/>
            </a:pPr>
            <a:endParaRPr lang="en-US" sz="1600" b="1" dirty="0" smtClean="0">
              <a:solidFill>
                <a:schemeClr val="tx1"/>
              </a:solidFill>
              <a:latin typeface="Arial" pitchFamily="34" charset="0"/>
              <a:cs typeface="Arial" pitchFamily="34" charset="0"/>
            </a:endParaRPr>
          </a:p>
          <a:p>
            <a:pPr marL="285750" indent="-285750" algn="l">
              <a:buFont typeface="Arial" pitchFamily="34" charset="0"/>
              <a:buChar char="•"/>
            </a:pPr>
            <a:endParaRPr lang="en-US" sz="16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4577512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761999"/>
          </a:xfrm>
        </p:spPr>
        <p:txBody>
          <a:bodyPr/>
          <a:lstStyle/>
          <a:p>
            <a:r>
              <a:rPr lang="en-US" sz="2400" b="1" dirty="0" smtClean="0">
                <a:latin typeface="Arial" pitchFamily="34" charset="0"/>
                <a:cs typeface="Arial" pitchFamily="34" charset="0"/>
              </a:rPr>
              <a:t>What is a Benefit Company?</a:t>
            </a:r>
            <a:endParaRPr lang="en-US" sz="2400" b="1" dirty="0">
              <a:latin typeface="Arial" pitchFamily="34" charset="0"/>
              <a:cs typeface="Arial" pitchFamily="34" charset="0"/>
            </a:endParaRPr>
          </a:p>
        </p:txBody>
      </p:sp>
      <p:sp>
        <p:nvSpPr>
          <p:cNvPr id="3" name="Subtitle 2"/>
          <p:cNvSpPr>
            <a:spLocks noGrp="1"/>
          </p:cNvSpPr>
          <p:nvPr>
            <p:ph type="subTitle" idx="1"/>
          </p:nvPr>
        </p:nvSpPr>
        <p:spPr>
          <a:xfrm>
            <a:off x="1371600" y="1828800"/>
            <a:ext cx="6400800" cy="3962400"/>
          </a:xfrm>
        </p:spPr>
        <p:txBody>
          <a:bodyPr>
            <a:normAutofit/>
          </a:bodyPr>
          <a:lstStyle/>
          <a:p>
            <a:pPr marL="285750" indent="-285750" algn="l">
              <a:buFont typeface="Arial" pitchFamily="34" charset="0"/>
              <a:buChar char="•"/>
            </a:pPr>
            <a:r>
              <a:rPr lang="en-US" sz="1600" b="1" u="sng" dirty="0" smtClean="0">
                <a:solidFill>
                  <a:schemeClr val="tx1"/>
                </a:solidFill>
                <a:latin typeface="Arial" pitchFamily="34" charset="0"/>
                <a:cs typeface="Arial" pitchFamily="34" charset="0"/>
              </a:rPr>
              <a:t>Eligible Entities</a:t>
            </a:r>
            <a:r>
              <a:rPr lang="en-US" sz="1600" b="1" dirty="0" smtClean="0">
                <a:solidFill>
                  <a:schemeClr val="tx1"/>
                </a:solidFill>
                <a:latin typeface="Arial" pitchFamily="34" charset="0"/>
                <a:cs typeface="Arial" pitchFamily="34" charset="0"/>
              </a:rPr>
              <a:t>—ORS Ch 60 corporations and ORS Ch 63 LLCs, incorporated, organized, formed or created under section 3 of the new Act; also includes PCs under ORS Ch 58</a:t>
            </a:r>
          </a:p>
          <a:p>
            <a:pPr marL="285750" indent="-285750" algn="l">
              <a:buFont typeface="Arial" pitchFamily="34" charset="0"/>
              <a:buChar char="•"/>
            </a:pPr>
            <a:r>
              <a:rPr lang="en-US" sz="1600" b="1" u="sng" dirty="0" smtClean="0">
                <a:solidFill>
                  <a:schemeClr val="tx1"/>
                </a:solidFill>
                <a:latin typeface="Arial" pitchFamily="34" charset="0"/>
                <a:cs typeface="Arial" pitchFamily="34" charset="0"/>
              </a:rPr>
              <a:t>Electing In</a:t>
            </a:r>
            <a:r>
              <a:rPr lang="en-US" sz="1600" b="1" dirty="0" smtClean="0">
                <a:solidFill>
                  <a:schemeClr val="tx1"/>
                </a:solidFill>
                <a:latin typeface="Arial" pitchFamily="34" charset="0"/>
                <a:cs typeface="Arial" pitchFamily="34" charset="0"/>
              </a:rPr>
              <a:t>—inclusion of statement in articles (a) at inception, that the entity is “subject to” the Act or (b) after inception, that the entity “elects to become a benefit company” under section 3 of the Act (</a:t>
            </a:r>
            <a:r>
              <a:rPr lang="en-US" sz="1600" b="1" i="1" dirty="0" smtClean="0">
                <a:solidFill>
                  <a:schemeClr val="tx1"/>
                </a:solidFill>
                <a:latin typeface="Arial" pitchFamily="34" charset="0"/>
                <a:cs typeface="Arial" pitchFamily="34" charset="0"/>
              </a:rPr>
              <a:t>see</a:t>
            </a:r>
            <a:r>
              <a:rPr lang="en-US" sz="1600" b="1" dirty="0" smtClean="0">
                <a:solidFill>
                  <a:schemeClr val="tx1"/>
                </a:solidFill>
                <a:latin typeface="Arial" pitchFamily="34" charset="0"/>
                <a:cs typeface="Arial" pitchFamily="34" charset="0"/>
              </a:rPr>
              <a:t> Minimum Status Vote below)</a:t>
            </a:r>
          </a:p>
          <a:p>
            <a:pPr marL="285750" indent="-285750" algn="l">
              <a:buFont typeface="Arial" pitchFamily="34" charset="0"/>
              <a:buChar char="•"/>
            </a:pPr>
            <a:r>
              <a:rPr lang="en-US" sz="1600" b="1" u="sng" dirty="0">
                <a:solidFill>
                  <a:schemeClr val="tx1"/>
                </a:solidFill>
                <a:latin typeface="Arial" pitchFamily="34" charset="0"/>
                <a:cs typeface="Arial" pitchFamily="34" charset="0"/>
              </a:rPr>
              <a:t>Other </a:t>
            </a:r>
            <a:r>
              <a:rPr lang="en-US" sz="1600" b="1" u="sng" dirty="0" smtClean="0">
                <a:solidFill>
                  <a:schemeClr val="tx1"/>
                </a:solidFill>
                <a:latin typeface="Arial" pitchFamily="34" charset="0"/>
                <a:cs typeface="Arial" pitchFamily="34" charset="0"/>
              </a:rPr>
              <a:t>Means</a:t>
            </a:r>
            <a:r>
              <a:rPr lang="en-US" sz="1600" b="1" dirty="0" smtClean="0">
                <a:solidFill>
                  <a:schemeClr val="tx1"/>
                </a:solidFill>
                <a:latin typeface="Arial" pitchFamily="34" charset="0"/>
                <a:cs typeface="Arial" pitchFamily="34" charset="0"/>
              </a:rPr>
              <a:t>—also may become benefit company by means of conversion, merger, or exchange of entity interests</a:t>
            </a:r>
          </a:p>
          <a:p>
            <a:pPr marL="285750" indent="-285750" algn="l">
              <a:buFont typeface="Arial" pitchFamily="34" charset="0"/>
              <a:buChar char="•"/>
            </a:pPr>
            <a:r>
              <a:rPr lang="en-US" sz="1600" b="1" u="sng" dirty="0" smtClean="0">
                <a:solidFill>
                  <a:schemeClr val="tx1"/>
                </a:solidFill>
                <a:latin typeface="Arial" pitchFamily="34" charset="0"/>
                <a:cs typeface="Arial" pitchFamily="34" charset="0"/>
              </a:rPr>
              <a:t>General  Public Benefit</a:t>
            </a:r>
            <a:r>
              <a:rPr lang="en-US" sz="1600" b="1" dirty="0">
                <a:solidFill>
                  <a:schemeClr val="tx1"/>
                </a:solidFill>
                <a:latin typeface="Arial" pitchFamily="34" charset="0"/>
                <a:cs typeface="Arial" pitchFamily="34" charset="0"/>
              </a:rPr>
              <a:t>— </a:t>
            </a:r>
            <a:r>
              <a:rPr lang="en-US" sz="1600" b="1" dirty="0" smtClean="0">
                <a:solidFill>
                  <a:schemeClr val="tx1"/>
                </a:solidFill>
                <a:latin typeface="Arial" pitchFamily="34" charset="0"/>
                <a:cs typeface="Arial" pitchFamily="34" charset="0"/>
              </a:rPr>
              <a:t>in addition to any other purpose, the company must provide “</a:t>
            </a:r>
            <a:r>
              <a:rPr lang="en-US" sz="1600" b="1" i="1" dirty="0" smtClean="0">
                <a:solidFill>
                  <a:schemeClr val="tx1"/>
                </a:solidFill>
                <a:latin typeface="Arial" pitchFamily="34" charset="0"/>
                <a:cs typeface="Arial" pitchFamily="34" charset="0"/>
              </a:rPr>
              <a:t>a material positive impact on society and the environment, taken as a whole, from the business and operations of the company”</a:t>
            </a:r>
            <a:endParaRPr lang="en-US" sz="1600" b="1" i="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08253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0"/>
            <a:ext cx="7772400" cy="533400"/>
          </a:xfrm>
        </p:spPr>
        <p:txBody>
          <a:bodyPr/>
          <a:lstStyle/>
          <a:p>
            <a:r>
              <a:rPr lang="en-US" sz="2400" b="1" dirty="0">
                <a:latin typeface="Arial" pitchFamily="34" charset="0"/>
                <a:cs typeface="Arial" pitchFamily="34" charset="0"/>
              </a:rPr>
              <a:t>Why Benefit Companies </a:t>
            </a:r>
            <a:r>
              <a:rPr lang="en-US" sz="2400" b="1" dirty="0" smtClean="0">
                <a:latin typeface="Arial" pitchFamily="34" charset="0"/>
                <a:cs typeface="Arial" pitchFamily="34" charset="0"/>
              </a:rPr>
              <a:t>Are Really Needed</a:t>
            </a:r>
            <a:endParaRPr lang="en-US" sz="2400" b="1" dirty="0">
              <a:latin typeface="Arial" pitchFamily="34" charset="0"/>
              <a:cs typeface="Arial" pitchFamily="34" charset="0"/>
            </a:endParaRPr>
          </a:p>
        </p:txBody>
      </p:sp>
      <p:sp>
        <p:nvSpPr>
          <p:cNvPr id="3" name="Subtitle 2"/>
          <p:cNvSpPr>
            <a:spLocks noGrp="1"/>
          </p:cNvSpPr>
          <p:nvPr>
            <p:ph type="subTitle" idx="1"/>
          </p:nvPr>
        </p:nvSpPr>
        <p:spPr>
          <a:xfrm>
            <a:off x="1143000" y="1600200"/>
            <a:ext cx="6781800" cy="4343400"/>
          </a:xfrm>
        </p:spPr>
        <p:txBody>
          <a:bodyPr>
            <a:normAutofit lnSpcReduction="10000"/>
          </a:bodyPr>
          <a:lstStyle/>
          <a:p>
            <a:pPr algn="l"/>
            <a:r>
              <a:rPr lang="en-US" sz="1600" b="1" dirty="0" smtClean="0">
                <a:solidFill>
                  <a:schemeClr val="tx1"/>
                </a:solidFill>
                <a:latin typeface="Arial" pitchFamily="34" charset="0"/>
                <a:cs typeface="Arial" pitchFamily="34" charset="0"/>
              </a:rPr>
              <a:t>“Having </a:t>
            </a:r>
            <a:r>
              <a:rPr lang="en-US" sz="1600" b="1" dirty="0">
                <a:solidFill>
                  <a:schemeClr val="tx1"/>
                </a:solidFill>
                <a:latin typeface="Arial" pitchFamily="34" charset="0"/>
                <a:cs typeface="Arial" pitchFamily="34" charset="0"/>
              </a:rPr>
              <a:t>chosen a for-profit corporate form, the craigslist directors are bound by the fiduciary duties and standards that accompany that form. Those standards include acting to promote the value of the corporation for the benefit of its stockholders. The </a:t>
            </a:r>
            <a:r>
              <a:rPr lang="en-US" sz="1600" b="1" dirty="0" smtClean="0">
                <a:solidFill>
                  <a:schemeClr val="tx1"/>
                </a:solidFill>
                <a:latin typeface="Arial" pitchFamily="34" charset="0"/>
                <a:cs typeface="Arial" pitchFamily="34" charset="0"/>
              </a:rPr>
              <a:t>‘Inc.’ </a:t>
            </a:r>
            <a:r>
              <a:rPr lang="en-US" sz="1600" b="1" dirty="0">
                <a:solidFill>
                  <a:schemeClr val="tx1"/>
                </a:solidFill>
                <a:latin typeface="Arial" pitchFamily="34" charset="0"/>
                <a:cs typeface="Arial" pitchFamily="34" charset="0"/>
              </a:rPr>
              <a:t>after the company name has to mean at least that. </a:t>
            </a:r>
            <a:r>
              <a:rPr lang="en-US" sz="1600" b="1" dirty="0" smtClean="0">
                <a:solidFill>
                  <a:schemeClr val="tx1"/>
                </a:solidFill>
                <a:latin typeface="Arial" pitchFamily="34" charset="0"/>
                <a:cs typeface="Arial" pitchFamily="34" charset="0"/>
              </a:rPr>
              <a:t> Thus</a:t>
            </a:r>
            <a:r>
              <a:rPr lang="en-US" sz="1600" b="1" dirty="0">
                <a:solidFill>
                  <a:schemeClr val="tx1"/>
                </a:solidFill>
                <a:latin typeface="Arial" pitchFamily="34" charset="0"/>
                <a:cs typeface="Arial" pitchFamily="34" charset="0"/>
              </a:rPr>
              <a:t>, I cannot accept as valid for the purposes of implementing the Rights Plan a corporate policy that specifically, clearly, and admittedly seeks not to maximize the economic value of a for-profit Delaware corporation for the benefit of its stockholders … </a:t>
            </a:r>
          </a:p>
          <a:p>
            <a:pPr algn="l"/>
            <a:endParaRPr lang="en-US" sz="1600" b="1" dirty="0">
              <a:solidFill>
                <a:schemeClr val="tx1"/>
              </a:solidFill>
              <a:latin typeface="Arial" pitchFamily="34" charset="0"/>
              <a:cs typeface="Arial" pitchFamily="34" charset="0"/>
            </a:endParaRPr>
          </a:p>
          <a:p>
            <a:pPr algn="l"/>
            <a:r>
              <a:rPr lang="en-US" sz="1600" b="1" dirty="0" smtClean="0">
                <a:solidFill>
                  <a:schemeClr val="tx1"/>
                </a:solidFill>
                <a:latin typeface="Arial" pitchFamily="34" charset="0"/>
                <a:cs typeface="Arial" pitchFamily="34" charset="0"/>
              </a:rPr>
              <a:t>“… </a:t>
            </a:r>
            <a:r>
              <a:rPr lang="en-US" sz="1600" b="1" dirty="0">
                <a:solidFill>
                  <a:schemeClr val="tx1"/>
                </a:solidFill>
                <a:latin typeface="Arial" pitchFamily="34" charset="0"/>
                <a:cs typeface="Arial" pitchFamily="34" charset="0"/>
              </a:rPr>
              <a:t>Directors of a for-profit Delaware corporation cannot deploy a rights plan to defend a business strategy that openly eschews stockholder wealth maximization—at least not consistently with the directors’ fiduciary duties under Delaware law</a:t>
            </a:r>
            <a:r>
              <a:rPr lang="en-US" sz="1600" b="1" dirty="0" smtClean="0">
                <a:solidFill>
                  <a:schemeClr val="tx1"/>
                </a:solidFill>
                <a:latin typeface="Arial" pitchFamily="34" charset="0"/>
                <a:cs typeface="Arial" pitchFamily="34" charset="0"/>
              </a:rPr>
              <a:t>.”</a:t>
            </a:r>
          </a:p>
          <a:p>
            <a:pPr algn="l"/>
            <a:endParaRPr lang="en-US" sz="1600" b="1" i="1" dirty="0" smtClean="0">
              <a:solidFill>
                <a:schemeClr val="tx1"/>
              </a:solidFill>
              <a:latin typeface="Arial" pitchFamily="34" charset="0"/>
              <a:cs typeface="Arial" pitchFamily="34" charset="0"/>
            </a:endParaRPr>
          </a:p>
          <a:p>
            <a:pPr algn="l"/>
            <a:r>
              <a:rPr lang="en-US" sz="1600" b="1" i="1" dirty="0" smtClean="0">
                <a:solidFill>
                  <a:schemeClr val="tx1"/>
                </a:solidFill>
                <a:latin typeface="Arial" pitchFamily="34" charset="0"/>
                <a:cs typeface="Arial" pitchFamily="34" charset="0"/>
              </a:rPr>
              <a:t>eBay Domestic Holdings, Inc. v. Craig </a:t>
            </a:r>
            <a:r>
              <a:rPr lang="en-US" sz="1600" b="1" i="1" dirty="0" err="1" smtClean="0">
                <a:solidFill>
                  <a:schemeClr val="tx1"/>
                </a:solidFill>
                <a:latin typeface="Arial" pitchFamily="34" charset="0"/>
                <a:cs typeface="Arial" pitchFamily="34" charset="0"/>
              </a:rPr>
              <a:t>Newmark</a:t>
            </a:r>
            <a:r>
              <a:rPr lang="en-US" sz="1600" b="1" i="1" dirty="0" smtClean="0">
                <a:solidFill>
                  <a:schemeClr val="tx1"/>
                </a:solidFill>
                <a:latin typeface="Arial" pitchFamily="34" charset="0"/>
                <a:cs typeface="Arial" pitchFamily="34" charset="0"/>
              </a:rPr>
              <a:t> and James </a:t>
            </a:r>
            <a:r>
              <a:rPr lang="en-US" sz="1600" b="1" i="1" dirty="0" err="1" smtClean="0">
                <a:solidFill>
                  <a:schemeClr val="tx1"/>
                </a:solidFill>
                <a:latin typeface="Arial" pitchFamily="34" charset="0"/>
                <a:cs typeface="Arial" pitchFamily="34" charset="0"/>
              </a:rPr>
              <a:t>Buckmaster</a:t>
            </a:r>
            <a:r>
              <a:rPr lang="en-US" sz="1600" b="1" i="1" dirty="0" smtClean="0">
                <a:solidFill>
                  <a:schemeClr val="tx1"/>
                </a:solidFill>
                <a:latin typeface="Arial" pitchFamily="34" charset="0"/>
                <a:cs typeface="Arial" pitchFamily="34" charset="0"/>
              </a:rPr>
              <a:t>, and craigslist, </a:t>
            </a:r>
            <a:r>
              <a:rPr lang="en-US" sz="1600" b="1" i="1" smtClean="0">
                <a:solidFill>
                  <a:schemeClr val="tx1"/>
                </a:solidFill>
                <a:latin typeface="Arial" pitchFamily="34" charset="0"/>
                <a:cs typeface="Arial" pitchFamily="34" charset="0"/>
              </a:rPr>
              <a:t>Inc. </a:t>
            </a:r>
            <a:r>
              <a:rPr lang="en-US" sz="1600" b="1" i="1" dirty="0" smtClean="0">
                <a:solidFill>
                  <a:schemeClr val="tx1"/>
                </a:solidFill>
                <a:latin typeface="Arial" pitchFamily="34" charset="0"/>
                <a:cs typeface="Arial" pitchFamily="34" charset="0"/>
              </a:rPr>
              <a:t>(September 9, 2010, Delaware Court of Chancery)</a:t>
            </a:r>
            <a:endParaRPr lang="en-US" sz="1600" b="1" i="1" dirty="0">
              <a:solidFill>
                <a:schemeClr val="tx1"/>
              </a:solidFill>
              <a:latin typeface="Arial" pitchFamily="34" charset="0"/>
              <a:cs typeface="Arial" pitchFamily="34" charset="0"/>
            </a:endParaRPr>
          </a:p>
          <a:p>
            <a:pPr algn="l"/>
            <a:endParaRPr lang="en-US" sz="1600" b="1" i="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0095766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0"/>
            <a:ext cx="7772400" cy="533400"/>
          </a:xfrm>
        </p:spPr>
        <p:txBody>
          <a:bodyPr/>
          <a:lstStyle/>
          <a:p>
            <a:r>
              <a:rPr lang="en-US" sz="2400" b="1" dirty="0" smtClean="0">
                <a:latin typeface="Arial" pitchFamily="34" charset="0"/>
                <a:cs typeface="Arial" pitchFamily="34" charset="0"/>
              </a:rPr>
              <a:t>What are the Key Attributes?</a:t>
            </a:r>
            <a:endParaRPr lang="en-US" sz="2400" b="1" dirty="0">
              <a:latin typeface="Arial" pitchFamily="34" charset="0"/>
              <a:cs typeface="Arial" pitchFamily="34" charset="0"/>
            </a:endParaRPr>
          </a:p>
        </p:txBody>
      </p:sp>
      <p:sp>
        <p:nvSpPr>
          <p:cNvPr id="3" name="Subtitle 2"/>
          <p:cNvSpPr>
            <a:spLocks noGrp="1"/>
          </p:cNvSpPr>
          <p:nvPr>
            <p:ph type="subTitle" idx="1"/>
          </p:nvPr>
        </p:nvSpPr>
        <p:spPr>
          <a:xfrm>
            <a:off x="1295400" y="1676400"/>
            <a:ext cx="6400800" cy="3581400"/>
          </a:xfrm>
        </p:spPr>
        <p:txBody>
          <a:bodyPr>
            <a:normAutofit/>
          </a:bodyPr>
          <a:lstStyle/>
          <a:p>
            <a:pPr marL="285750" indent="-285750" algn="l">
              <a:buFont typeface="Arial" pitchFamily="34" charset="0"/>
              <a:buChar char="•"/>
            </a:pPr>
            <a:r>
              <a:rPr lang="en-US" sz="1600" b="1" u="sng" dirty="0" smtClean="0">
                <a:solidFill>
                  <a:schemeClr val="tx1"/>
                </a:solidFill>
                <a:latin typeface="Arial" pitchFamily="34" charset="0"/>
                <a:cs typeface="Arial" pitchFamily="34" charset="0"/>
              </a:rPr>
              <a:t>Minimum Status Vote</a:t>
            </a:r>
            <a:r>
              <a:rPr lang="en-US" sz="1600" b="1" dirty="0" smtClean="0">
                <a:solidFill>
                  <a:schemeClr val="tx1"/>
                </a:solidFill>
                <a:latin typeface="Arial" pitchFamily="34" charset="0"/>
                <a:cs typeface="Arial" pitchFamily="34" charset="0"/>
              </a:rPr>
              <a:t>—required to elect in or out</a:t>
            </a:r>
            <a:endParaRPr lang="en-US" sz="1600" b="1" u="sng" dirty="0" smtClean="0">
              <a:solidFill>
                <a:schemeClr val="tx1"/>
              </a:solidFill>
              <a:latin typeface="Arial" pitchFamily="34" charset="0"/>
              <a:cs typeface="Arial" pitchFamily="34" charset="0"/>
            </a:endParaRPr>
          </a:p>
          <a:p>
            <a:pPr marL="285750" indent="-285750" algn="l">
              <a:buFont typeface="Arial" pitchFamily="34" charset="0"/>
              <a:buChar char="•"/>
            </a:pPr>
            <a:r>
              <a:rPr lang="en-US" sz="1600" b="1" u="sng" dirty="0" smtClean="0">
                <a:solidFill>
                  <a:schemeClr val="tx1"/>
                </a:solidFill>
                <a:latin typeface="Arial" pitchFamily="34" charset="0"/>
                <a:cs typeface="Arial" pitchFamily="34" charset="0"/>
              </a:rPr>
              <a:t>Specific Public Benefits</a:t>
            </a:r>
            <a:r>
              <a:rPr lang="en-US" sz="1600" b="1" dirty="0" smtClean="0">
                <a:solidFill>
                  <a:schemeClr val="tx1"/>
                </a:solidFill>
                <a:latin typeface="Arial" pitchFamily="34" charset="0"/>
                <a:cs typeface="Arial" pitchFamily="34" charset="0"/>
              </a:rPr>
              <a:t>—optional in articles</a:t>
            </a:r>
          </a:p>
          <a:p>
            <a:pPr marL="285750" indent="-285750" algn="l">
              <a:buFont typeface="Arial" pitchFamily="34" charset="0"/>
              <a:buChar char="•"/>
            </a:pPr>
            <a:r>
              <a:rPr lang="en-US" sz="1600" b="1" u="sng" dirty="0" smtClean="0">
                <a:solidFill>
                  <a:schemeClr val="tx1"/>
                </a:solidFill>
                <a:latin typeface="Arial" pitchFamily="34" charset="0"/>
                <a:cs typeface="Arial" pitchFamily="34" charset="0"/>
              </a:rPr>
              <a:t>Governors</a:t>
            </a:r>
            <a:r>
              <a:rPr lang="en-US" sz="1600" b="1" dirty="0" smtClean="0">
                <a:solidFill>
                  <a:schemeClr val="tx1"/>
                </a:solidFill>
                <a:latin typeface="Arial" pitchFamily="34" charset="0"/>
                <a:cs typeface="Arial" pitchFamily="34" charset="0"/>
              </a:rPr>
              <a:t>—directors, managers, or members</a:t>
            </a:r>
          </a:p>
          <a:p>
            <a:pPr marL="285750" indent="-285750" algn="l">
              <a:buFont typeface="Arial" pitchFamily="34" charset="0"/>
              <a:buChar char="•"/>
            </a:pPr>
            <a:r>
              <a:rPr lang="en-US" sz="1600" b="1" u="sng" dirty="0" smtClean="0">
                <a:solidFill>
                  <a:schemeClr val="tx1"/>
                </a:solidFill>
                <a:latin typeface="Arial" pitchFamily="34" charset="0"/>
                <a:cs typeface="Arial" pitchFamily="34" charset="0"/>
              </a:rPr>
              <a:t>Modified Fiduciary Duty</a:t>
            </a:r>
            <a:r>
              <a:rPr lang="en-US" sz="1600" b="1" dirty="0" smtClean="0">
                <a:solidFill>
                  <a:schemeClr val="tx1"/>
                </a:solidFill>
                <a:latin typeface="Arial" pitchFamily="34" charset="0"/>
                <a:cs typeface="Arial" pitchFamily="34" charset="0"/>
              </a:rPr>
              <a:t>—effect on specified constituencies</a:t>
            </a:r>
          </a:p>
          <a:p>
            <a:pPr marL="285750" indent="-285750" algn="l">
              <a:buFont typeface="Arial" pitchFamily="34" charset="0"/>
              <a:buChar char="•"/>
            </a:pPr>
            <a:r>
              <a:rPr lang="en-US" sz="1600" b="1" u="sng" dirty="0" smtClean="0">
                <a:solidFill>
                  <a:schemeClr val="tx1"/>
                </a:solidFill>
                <a:latin typeface="Arial" pitchFamily="34" charset="0"/>
                <a:cs typeface="Arial" pitchFamily="34" charset="0"/>
              </a:rPr>
              <a:t>Third-Party Standard</a:t>
            </a:r>
            <a:r>
              <a:rPr lang="en-US" sz="1600" b="1" dirty="0" smtClean="0">
                <a:solidFill>
                  <a:schemeClr val="tx1"/>
                </a:solidFill>
                <a:latin typeface="Arial" pitchFamily="34" charset="0"/>
                <a:cs typeface="Arial" pitchFamily="34" charset="0"/>
              </a:rPr>
              <a:t>—recognized criteria established by an independent organization</a:t>
            </a:r>
          </a:p>
          <a:p>
            <a:pPr marL="285750" indent="-285750" algn="l">
              <a:buFont typeface="Arial" pitchFamily="34" charset="0"/>
              <a:buChar char="•"/>
            </a:pPr>
            <a:r>
              <a:rPr lang="en-US" sz="1600" b="1" u="sng" dirty="0" smtClean="0">
                <a:solidFill>
                  <a:schemeClr val="tx1"/>
                </a:solidFill>
                <a:latin typeface="Arial" pitchFamily="34" charset="0"/>
                <a:cs typeface="Arial" pitchFamily="34" charset="0"/>
              </a:rPr>
              <a:t>Benefit Report</a:t>
            </a:r>
            <a:r>
              <a:rPr lang="en-US" sz="1600" b="1" dirty="0" smtClean="0">
                <a:solidFill>
                  <a:schemeClr val="tx1"/>
                </a:solidFill>
                <a:latin typeface="Arial" pitchFamily="34" charset="0"/>
                <a:cs typeface="Arial" pitchFamily="34" charset="0"/>
              </a:rPr>
              <a:t>—published and delivered annually</a:t>
            </a:r>
          </a:p>
          <a:p>
            <a:pPr marL="285750" indent="-285750" algn="l">
              <a:buFont typeface="Arial" pitchFamily="34" charset="0"/>
              <a:buChar char="•"/>
            </a:pPr>
            <a:r>
              <a:rPr lang="en-US" sz="1600" b="1" u="sng" dirty="0" smtClean="0">
                <a:solidFill>
                  <a:schemeClr val="tx1"/>
                </a:solidFill>
                <a:latin typeface="Arial" pitchFamily="34" charset="0"/>
                <a:cs typeface="Arial" pitchFamily="34" charset="0"/>
              </a:rPr>
              <a:t>Enforcement</a:t>
            </a:r>
            <a:r>
              <a:rPr lang="en-US" sz="1600" b="1" dirty="0" smtClean="0">
                <a:solidFill>
                  <a:schemeClr val="tx1"/>
                </a:solidFill>
                <a:latin typeface="Arial" pitchFamily="34" charset="0"/>
                <a:cs typeface="Arial" pitchFamily="34" charset="0"/>
              </a:rPr>
              <a:t>—may </a:t>
            </a:r>
            <a:r>
              <a:rPr lang="en-US" sz="1600" b="1" u="sng" dirty="0" smtClean="0">
                <a:solidFill>
                  <a:schemeClr val="tx1"/>
                </a:solidFill>
                <a:latin typeface="Arial" pitchFamily="34" charset="0"/>
                <a:cs typeface="Arial" pitchFamily="34" charset="0"/>
              </a:rPr>
              <a:t>compel</a:t>
            </a:r>
            <a:r>
              <a:rPr lang="en-US" sz="1600" b="1" dirty="0" smtClean="0">
                <a:solidFill>
                  <a:schemeClr val="tx1"/>
                </a:solidFill>
                <a:latin typeface="Arial" pitchFamily="34" charset="0"/>
                <a:cs typeface="Arial" pitchFamily="34" charset="0"/>
              </a:rPr>
              <a:t> company, governor, member, officer or manager re duties and public benefit standards</a:t>
            </a:r>
          </a:p>
          <a:p>
            <a:pPr marL="285750" indent="-285750" algn="l">
              <a:buFont typeface="Arial" pitchFamily="34" charset="0"/>
              <a:buChar char="•"/>
            </a:pPr>
            <a:r>
              <a:rPr lang="en-US" sz="1600" b="1" u="sng" dirty="0">
                <a:solidFill>
                  <a:schemeClr val="tx1"/>
                </a:solidFill>
                <a:latin typeface="Arial" pitchFamily="34" charset="0"/>
                <a:cs typeface="Arial" pitchFamily="34" charset="0"/>
              </a:rPr>
              <a:t>Limitations of </a:t>
            </a:r>
            <a:r>
              <a:rPr lang="en-US" sz="1600" b="1" u="sng" dirty="0" smtClean="0">
                <a:solidFill>
                  <a:schemeClr val="tx1"/>
                </a:solidFill>
                <a:latin typeface="Arial" pitchFamily="34" charset="0"/>
                <a:cs typeface="Arial" pitchFamily="34" charset="0"/>
              </a:rPr>
              <a:t>Liability</a:t>
            </a:r>
            <a:r>
              <a:rPr lang="en-US" sz="1600" b="1" dirty="0" smtClean="0">
                <a:solidFill>
                  <a:schemeClr val="tx1"/>
                </a:solidFill>
                <a:latin typeface="Arial" pitchFamily="34" charset="0"/>
                <a:cs typeface="Arial" pitchFamily="34" charset="0"/>
              </a:rPr>
              <a:t>—otherwise, no claims against governors, directors, managers, members re public benefit</a:t>
            </a:r>
            <a:endParaRPr lang="en-US" sz="1600" b="1" dirty="0">
              <a:solidFill>
                <a:schemeClr val="tx1"/>
              </a:solidFill>
              <a:latin typeface="Arial" pitchFamily="34" charset="0"/>
              <a:cs typeface="Arial" pitchFamily="34" charset="0"/>
            </a:endParaRPr>
          </a:p>
          <a:p>
            <a:pPr algn="l"/>
            <a:endParaRPr lang="en-US" sz="1600" b="1" u="sng" dirty="0" smtClean="0">
              <a:solidFill>
                <a:schemeClr val="tx1"/>
              </a:solidFill>
              <a:latin typeface="Arial" pitchFamily="34" charset="0"/>
              <a:cs typeface="Arial" pitchFamily="34" charset="0"/>
            </a:endParaRPr>
          </a:p>
          <a:p>
            <a:pPr marL="285750" indent="-285750" algn="l">
              <a:buFont typeface="Arial" pitchFamily="34" charset="0"/>
              <a:buChar char="•"/>
            </a:pPr>
            <a:endParaRPr lang="en-US" sz="1600" b="1" i="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677944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536575"/>
          </a:xfrm>
        </p:spPr>
        <p:txBody>
          <a:bodyPr/>
          <a:lstStyle/>
          <a:p>
            <a:r>
              <a:rPr lang="en-US" sz="2400" b="1" dirty="0" smtClean="0">
                <a:latin typeface="Arial" pitchFamily="34" charset="0"/>
                <a:cs typeface="Arial" pitchFamily="34" charset="0"/>
              </a:rPr>
              <a:t>Examples of Specific Public Benefits</a:t>
            </a:r>
            <a:endParaRPr lang="en-US" sz="2400" b="1" dirty="0">
              <a:latin typeface="Arial" pitchFamily="34" charset="0"/>
              <a:cs typeface="Arial" pitchFamily="34" charset="0"/>
            </a:endParaRPr>
          </a:p>
        </p:txBody>
      </p:sp>
      <p:sp>
        <p:nvSpPr>
          <p:cNvPr id="3" name="Subtitle 2"/>
          <p:cNvSpPr>
            <a:spLocks noGrp="1"/>
          </p:cNvSpPr>
          <p:nvPr>
            <p:ph type="subTitle" idx="1"/>
          </p:nvPr>
        </p:nvSpPr>
        <p:spPr>
          <a:xfrm>
            <a:off x="914400" y="1600200"/>
            <a:ext cx="7315200" cy="4724400"/>
          </a:xfrm>
        </p:spPr>
        <p:txBody>
          <a:bodyPr>
            <a:normAutofit/>
          </a:bodyPr>
          <a:lstStyle/>
          <a:p>
            <a:pPr marL="285750" indent="-285750" algn="l">
              <a:buFont typeface="Arial" pitchFamily="34" charset="0"/>
              <a:buChar char="•"/>
            </a:pPr>
            <a:r>
              <a:rPr lang="en-US" sz="1600" b="1" dirty="0" smtClean="0">
                <a:solidFill>
                  <a:schemeClr val="tx1"/>
                </a:solidFill>
                <a:latin typeface="Arial" pitchFamily="34" charset="0"/>
                <a:cs typeface="Arial" pitchFamily="34" charset="0"/>
              </a:rPr>
              <a:t>The Model Legislation (prepared in conjunction with B Lab) lists seven non-exhaustive possibilities for specific public benefits, which are:</a:t>
            </a:r>
            <a:endParaRPr lang="en-US" sz="1600" b="1" dirty="0">
              <a:solidFill>
                <a:schemeClr val="tx1"/>
              </a:solidFill>
              <a:latin typeface="Arial" pitchFamily="34" charset="0"/>
              <a:cs typeface="Arial" pitchFamily="34" charset="0"/>
            </a:endParaRPr>
          </a:p>
          <a:p>
            <a:pPr marL="742950" lvl="1" indent="-285750" algn="l">
              <a:buFont typeface="Arial" pitchFamily="34" charset="0"/>
              <a:buChar char="•"/>
            </a:pPr>
            <a:r>
              <a:rPr lang="en-US" sz="1600" b="1" dirty="0" smtClean="0">
                <a:solidFill>
                  <a:schemeClr val="tx1"/>
                </a:solidFill>
                <a:latin typeface="Arial" pitchFamily="34" charset="0"/>
                <a:cs typeface="Arial" pitchFamily="34" charset="0"/>
              </a:rPr>
              <a:t>Providing low-income or underserved individuals or communities with beneficial products or services</a:t>
            </a:r>
            <a:endParaRPr lang="en-US" sz="1600" b="1" dirty="0">
              <a:solidFill>
                <a:schemeClr val="tx1"/>
              </a:solidFill>
              <a:latin typeface="Arial" pitchFamily="34" charset="0"/>
              <a:cs typeface="Arial" pitchFamily="34" charset="0"/>
            </a:endParaRPr>
          </a:p>
          <a:p>
            <a:pPr marL="742950" lvl="1" indent="-285750" algn="l">
              <a:buFont typeface="Arial" pitchFamily="34" charset="0"/>
              <a:buChar char="•"/>
            </a:pPr>
            <a:r>
              <a:rPr lang="en-US" sz="1600" b="1" dirty="0" smtClean="0">
                <a:solidFill>
                  <a:schemeClr val="tx1"/>
                </a:solidFill>
                <a:latin typeface="Arial" pitchFamily="34" charset="0"/>
                <a:cs typeface="Arial" pitchFamily="34" charset="0"/>
              </a:rPr>
              <a:t>Promoting economic opportunity for individuals or communities beyond the creation of jobs in the ordinary course of business</a:t>
            </a:r>
          </a:p>
          <a:p>
            <a:pPr marL="742950" lvl="1" indent="-285750" algn="l">
              <a:buFont typeface="Arial" pitchFamily="34" charset="0"/>
              <a:buChar char="•"/>
            </a:pPr>
            <a:r>
              <a:rPr lang="en-US" sz="1600" b="1" dirty="0" smtClean="0">
                <a:solidFill>
                  <a:schemeClr val="tx1"/>
                </a:solidFill>
                <a:latin typeface="Arial" pitchFamily="34" charset="0"/>
                <a:cs typeface="Arial" pitchFamily="34" charset="0"/>
              </a:rPr>
              <a:t>Preserving the environment</a:t>
            </a:r>
          </a:p>
          <a:p>
            <a:pPr marL="742950" lvl="1" indent="-285750" algn="l">
              <a:buFont typeface="Arial" pitchFamily="34" charset="0"/>
              <a:buChar char="•"/>
            </a:pPr>
            <a:r>
              <a:rPr lang="en-US" sz="1600" b="1" dirty="0" smtClean="0">
                <a:solidFill>
                  <a:schemeClr val="tx1"/>
                </a:solidFill>
                <a:latin typeface="Arial" pitchFamily="34" charset="0"/>
                <a:cs typeface="Arial" pitchFamily="34" charset="0"/>
              </a:rPr>
              <a:t>Improving human health</a:t>
            </a:r>
          </a:p>
          <a:p>
            <a:pPr marL="742950" lvl="1" indent="-285750" algn="l">
              <a:buFont typeface="Arial" pitchFamily="34" charset="0"/>
              <a:buChar char="•"/>
            </a:pPr>
            <a:r>
              <a:rPr lang="en-US" sz="1600" b="1" dirty="0" smtClean="0">
                <a:solidFill>
                  <a:schemeClr val="tx1"/>
                </a:solidFill>
                <a:latin typeface="Arial" pitchFamily="34" charset="0"/>
                <a:cs typeface="Arial" pitchFamily="34" charset="0"/>
              </a:rPr>
              <a:t>Promoting the arts, sciences, or advancement of knowledge</a:t>
            </a:r>
          </a:p>
          <a:p>
            <a:pPr marL="742950" lvl="1" indent="-285750" algn="l">
              <a:buFont typeface="Arial" pitchFamily="34" charset="0"/>
              <a:buChar char="•"/>
            </a:pPr>
            <a:r>
              <a:rPr lang="en-US" sz="1600" b="1" dirty="0" smtClean="0">
                <a:solidFill>
                  <a:schemeClr val="tx1"/>
                </a:solidFill>
                <a:latin typeface="Arial" pitchFamily="34" charset="0"/>
                <a:cs typeface="Arial" pitchFamily="34" charset="0"/>
              </a:rPr>
              <a:t>Increasing the flow of capital to entities with a public benefit for purpose</a:t>
            </a:r>
            <a:endParaRPr lang="en-US" sz="1600" b="1" dirty="0">
              <a:solidFill>
                <a:schemeClr val="tx1"/>
              </a:solidFill>
              <a:latin typeface="Arial" pitchFamily="34" charset="0"/>
              <a:cs typeface="Arial" pitchFamily="34" charset="0"/>
            </a:endParaRPr>
          </a:p>
          <a:p>
            <a:pPr marL="742950" lvl="1" indent="-285750" algn="l">
              <a:buFont typeface="Arial" pitchFamily="34" charset="0"/>
              <a:buChar char="•"/>
            </a:pPr>
            <a:r>
              <a:rPr lang="en-US" sz="1600" b="1" dirty="0" smtClean="0">
                <a:solidFill>
                  <a:schemeClr val="tx1"/>
                </a:solidFill>
                <a:latin typeface="Arial" pitchFamily="34" charset="0"/>
                <a:cs typeface="Arial" pitchFamily="34" charset="0"/>
              </a:rPr>
              <a:t>The accomplishment of any other particular benefit for society or the environment</a:t>
            </a:r>
            <a:endParaRPr lang="en-US" sz="1600" b="1" dirty="0">
              <a:solidFill>
                <a:schemeClr val="tx1"/>
              </a:solidFill>
              <a:latin typeface="Arial" pitchFamily="34" charset="0"/>
              <a:cs typeface="Arial" pitchFamily="34" charset="0"/>
            </a:endParaRPr>
          </a:p>
          <a:p>
            <a:pPr marL="285750" indent="-285750" algn="l">
              <a:buFont typeface="Arial" pitchFamily="34" charset="0"/>
              <a:buChar char="•"/>
            </a:pPr>
            <a:r>
              <a:rPr lang="en-US" sz="1600" b="1" i="1" dirty="0" smtClean="0">
                <a:solidFill>
                  <a:schemeClr val="tx1"/>
                </a:solidFill>
                <a:latin typeface="Arial" pitchFamily="34" charset="0"/>
                <a:cs typeface="Arial" pitchFamily="34" charset="0"/>
              </a:rPr>
              <a:t>See</a:t>
            </a:r>
            <a:r>
              <a:rPr lang="en-US" sz="1600" b="1" dirty="0" smtClean="0">
                <a:solidFill>
                  <a:schemeClr val="tx1"/>
                </a:solidFill>
                <a:latin typeface="Arial" pitchFamily="34" charset="0"/>
                <a:cs typeface="Arial" pitchFamily="34" charset="0"/>
              </a:rPr>
              <a:t> Patagonia, </a:t>
            </a:r>
            <a:r>
              <a:rPr lang="en-US" sz="1600" b="1" dirty="0" err="1" smtClean="0">
                <a:solidFill>
                  <a:schemeClr val="tx1"/>
                </a:solidFill>
                <a:latin typeface="Arial" pitchFamily="34" charset="0"/>
                <a:cs typeface="Arial" pitchFamily="34" charset="0"/>
              </a:rPr>
              <a:t>Greyston</a:t>
            </a:r>
            <a:r>
              <a:rPr lang="en-US" sz="1600" b="1" dirty="0" smtClean="0">
                <a:solidFill>
                  <a:schemeClr val="tx1"/>
                </a:solidFill>
                <a:latin typeface="Arial" pitchFamily="34" charset="0"/>
                <a:cs typeface="Arial" pitchFamily="34" charset="0"/>
              </a:rPr>
              <a:t> Baking, Mob Rules, and </a:t>
            </a:r>
            <a:r>
              <a:rPr lang="en-US" sz="1600" b="1" dirty="0" err="1" smtClean="0">
                <a:solidFill>
                  <a:schemeClr val="tx1"/>
                </a:solidFill>
                <a:latin typeface="Arial" pitchFamily="34" charset="0"/>
                <a:cs typeface="Arial" pitchFamily="34" charset="0"/>
              </a:rPr>
              <a:t>GIIRS</a:t>
            </a:r>
            <a:r>
              <a:rPr lang="en-US" sz="1600" b="1" dirty="0" smtClean="0">
                <a:solidFill>
                  <a:schemeClr val="tx1"/>
                </a:solidFill>
                <a:latin typeface="Arial" pitchFamily="34" charset="0"/>
                <a:cs typeface="Arial" pitchFamily="34" charset="0"/>
              </a:rPr>
              <a:t> materials</a:t>
            </a:r>
            <a:endParaRPr lang="en-US" sz="1600" b="1" dirty="0">
              <a:solidFill>
                <a:schemeClr val="tx1"/>
              </a:solidFill>
              <a:latin typeface="Arial" pitchFamily="34" charset="0"/>
              <a:cs typeface="Arial" pitchFamily="34" charset="0"/>
            </a:endParaRPr>
          </a:p>
          <a:p>
            <a:endParaRPr lang="en-US" sz="1600" b="1" dirty="0">
              <a:latin typeface="Arial" pitchFamily="34" charset="0"/>
              <a:cs typeface="Arial" pitchFamily="34" charset="0"/>
            </a:endParaRPr>
          </a:p>
        </p:txBody>
      </p:sp>
    </p:spTree>
    <p:extLst>
      <p:ext uri="{BB962C8B-B14F-4D97-AF65-F5344CB8AC3E}">
        <p14:creationId xmlns:p14="http://schemas.microsoft.com/office/powerpoint/2010/main" val="19993784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536575"/>
          </a:xfrm>
        </p:spPr>
        <p:txBody>
          <a:bodyPr/>
          <a:lstStyle/>
          <a:p>
            <a:r>
              <a:rPr lang="en-US" sz="2400" b="1" dirty="0">
                <a:latin typeface="Arial" pitchFamily="34" charset="0"/>
                <a:cs typeface="Arial" pitchFamily="34" charset="0"/>
              </a:rPr>
              <a:t>Minimum Status </a:t>
            </a:r>
            <a:r>
              <a:rPr lang="en-US" sz="2400" b="1" dirty="0" smtClean="0">
                <a:latin typeface="Arial" pitchFamily="34" charset="0"/>
                <a:cs typeface="Arial" pitchFamily="34" charset="0"/>
              </a:rPr>
              <a:t>Vote</a:t>
            </a:r>
            <a:endParaRPr lang="en-US" sz="2400" b="1" dirty="0">
              <a:latin typeface="Arial" pitchFamily="34" charset="0"/>
              <a:cs typeface="Arial" pitchFamily="34" charset="0"/>
            </a:endParaRPr>
          </a:p>
        </p:txBody>
      </p:sp>
      <p:sp>
        <p:nvSpPr>
          <p:cNvPr id="3" name="Subtitle 2"/>
          <p:cNvSpPr>
            <a:spLocks noGrp="1"/>
          </p:cNvSpPr>
          <p:nvPr>
            <p:ph type="subTitle" idx="1"/>
          </p:nvPr>
        </p:nvSpPr>
        <p:spPr>
          <a:xfrm>
            <a:off x="1371600" y="1600200"/>
            <a:ext cx="6324600" cy="4343400"/>
          </a:xfrm>
        </p:spPr>
        <p:txBody>
          <a:bodyPr>
            <a:normAutofit fontScale="92500"/>
          </a:bodyPr>
          <a:lstStyle/>
          <a:p>
            <a:pPr marL="285750" indent="-285750" algn="l">
              <a:buFont typeface="Arial" pitchFamily="34" charset="0"/>
              <a:buChar char="•"/>
            </a:pPr>
            <a:r>
              <a:rPr lang="en-US" sz="1600" b="1" u="sng" dirty="0" smtClean="0">
                <a:solidFill>
                  <a:schemeClr val="tx1"/>
                </a:solidFill>
                <a:latin typeface="Arial" pitchFamily="34" charset="0"/>
                <a:cs typeface="Arial" pitchFamily="34" charset="0"/>
              </a:rPr>
              <a:t>Election In, Generally</a:t>
            </a:r>
            <a:r>
              <a:rPr lang="en-US" sz="1600" b="1" dirty="0" smtClean="0">
                <a:solidFill>
                  <a:schemeClr val="tx1"/>
                </a:solidFill>
                <a:latin typeface="Arial" pitchFamily="34" charset="0"/>
                <a:cs typeface="Arial" pitchFamily="34" charset="0"/>
              </a:rPr>
              <a:t>:  In addition to all other applicable requirements to amend articles under ORS Ch 60 or 63, approval of a majority of interests entitled to vote on the action (most other states have a higher threshold, typically 2/3)</a:t>
            </a:r>
          </a:p>
          <a:p>
            <a:pPr marL="285750" indent="-285750" algn="l">
              <a:buFont typeface="Arial" pitchFamily="34" charset="0"/>
              <a:buChar char="•"/>
            </a:pPr>
            <a:r>
              <a:rPr lang="en-US" sz="1600" b="1" u="sng" dirty="0" smtClean="0">
                <a:solidFill>
                  <a:schemeClr val="tx1"/>
                </a:solidFill>
                <a:latin typeface="Arial" pitchFamily="34" charset="0"/>
                <a:cs typeface="Arial" pitchFamily="34" charset="0"/>
              </a:rPr>
              <a:t>Exceptions</a:t>
            </a:r>
            <a:r>
              <a:rPr lang="en-US" sz="1600" b="1" dirty="0" smtClean="0">
                <a:solidFill>
                  <a:schemeClr val="tx1"/>
                </a:solidFill>
                <a:latin typeface="Arial" pitchFamily="34" charset="0"/>
                <a:cs typeface="Arial" pitchFamily="34" charset="0"/>
              </a:rPr>
              <a:t>:</a:t>
            </a:r>
          </a:p>
          <a:p>
            <a:pPr marL="742950" lvl="1" indent="-285750" algn="l">
              <a:buFont typeface="Arial" pitchFamily="34" charset="0"/>
              <a:buChar char="•"/>
            </a:pPr>
            <a:r>
              <a:rPr lang="en-US" sz="1600" b="1" dirty="0" smtClean="0">
                <a:solidFill>
                  <a:schemeClr val="tx1"/>
                </a:solidFill>
                <a:latin typeface="Arial" pitchFamily="34" charset="0"/>
                <a:cs typeface="Arial" pitchFamily="34" charset="0"/>
              </a:rPr>
              <a:t>Entity governing documents or ORS Ch 60 or 63 require more than a majority vote or vote by voting groups, etc.</a:t>
            </a:r>
          </a:p>
          <a:p>
            <a:pPr marL="742950" lvl="1" indent="-285750" algn="l">
              <a:buFont typeface="Arial" pitchFamily="34" charset="0"/>
              <a:buChar char="•"/>
            </a:pPr>
            <a:r>
              <a:rPr lang="en-US" sz="1600" b="1" dirty="0" smtClean="0">
                <a:solidFill>
                  <a:schemeClr val="tx1"/>
                </a:solidFill>
                <a:latin typeface="Arial" pitchFamily="34" charset="0"/>
                <a:cs typeface="Arial" pitchFamily="34" charset="0"/>
              </a:rPr>
              <a:t>Entity has shares listed on national securities exchange, etc., each class/series must approve by 2/3 of shares entitled to vote</a:t>
            </a:r>
          </a:p>
          <a:p>
            <a:pPr marL="285750" indent="-285750" algn="l">
              <a:buFont typeface="Arial" pitchFamily="34" charset="0"/>
              <a:buChar char="•"/>
            </a:pPr>
            <a:r>
              <a:rPr lang="en-US" sz="1600" b="1" u="sng" dirty="0" smtClean="0">
                <a:solidFill>
                  <a:schemeClr val="tx1"/>
                </a:solidFill>
                <a:latin typeface="Arial" pitchFamily="34" charset="0"/>
                <a:cs typeface="Arial" pitchFamily="34" charset="0"/>
              </a:rPr>
              <a:t>Election Out</a:t>
            </a:r>
            <a:r>
              <a:rPr lang="en-US" sz="1600" b="1" dirty="0" smtClean="0">
                <a:solidFill>
                  <a:schemeClr val="tx1"/>
                </a:solidFill>
                <a:latin typeface="Arial" pitchFamily="34" charset="0"/>
                <a:cs typeface="Arial" pitchFamily="34" charset="0"/>
              </a:rPr>
              <a:t>:  Same minimum status vote as required to amend benefit company’s purpose in its articles (see above); also for merger, exchange of interests, conversion, or sale, etc. of substantially all assets outside ordinary course of business</a:t>
            </a:r>
          </a:p>
          <a:p>
            <a:pPr marL="285750" indent="-285750" algn="l">
              <a:buFont typeface="Arial" pitchFamily="34" charset="0"/>
              <a:buChar char="•"/>
            </a:pPr>
            <a:r>
              <a:rPr lang="en-US" sz="1600" b="1" u="sng" dirty="0" smtClean="0">
                <a:solidFill>
                  <a:schemeClr val="tx1"/>
                </a:solidFill>
                <a:latin typeface="Arial" pitchFamily="34" charset="0"/>
                <a:cs typeface="Arial" pitchFamily="34" charset="0"/>
              </a:rPr>
              <a:t>Dissenters’ Rights</a:t>
            </a:r>
            <a:r>
              <a:rPr lang="en-US" sz="1600" b="1" dirty="0" smtClean="0">
                <a:solidFill>
                  <a:schemeClr val="tx1"/>
                </a:solidFill>
                <a:latin typeface="Arial" pitchFamily="34" charset="0"/>
                <a:cs typeface="Arial" pitchFamily="34" charset="0"/>
              </a:rPr>
              <a:t>:  Not provided unless </a:t>
            </a:r>
            <a:r>
              <a:rPr lang="en-US" sz="1600" b="1" smtClean="0">
                <a:solidFill>
                  <a:schemeClr val="tx1"/>
                </a:solidFill>
                <a:latin typeface="Arial" pitchFamily="34" charset="0"/>
                <a:cs typeface="Arial" pitchFamily="34" charset="0"/>
              </a:rPr>
              <a:t>otherwise triggered</a:t>
            </a:r>
            <a:endParaRPr lang="en-US" sz="1600" b="1" u="sng" dirty="0" smtClean="0">
              <a:solidFill>
                <a:schemeClr val="tx1"/>
              </a:solidFill>
              <a:latin typeface="Arial" pitchFamily="34" charset="0"/>
              <a:cs typeface="Arial" pitchFamily="34" charset="0"/>
            </a:endParaRPr>
          </a:p>
          <a:p>
            <a:pPr lvl="1" algn="l"/>
            <a:r>
              <a:rPr lang="en-US" sz="1600" b="1" dirty="0" smtClean="0">
                <a:solidFill>
                  <a:schemeClr val="tx1"/>
                </a:solidFill>
                <a:latin typeface="Arial" pitchFamily="34" charset="0"/>
                <a:cs typeface="Arial" pitchFamily="34" charset="0"/>
              </a:rPr>
              <a:t> </a:t>
            </a:r>
            <a:endParaRPr lang="en-US" sz="16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8056191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536575"/>
          </a:xfrm>
        </p:spPr>
        <p:txBody>
          <a:bodyPr/>
          <a:lstStyle/>
          <a:p>
            <a:r>
              <a:rPr lang="en-US" sz="2400" b="1" dirty="0" smtClean="0">
                <a:latin typeface="Arial" pitchFamily="34" charset="0"/>
                <a:cs typeface="Arial" pitchFamily="34" charset="0"/>
              </a:rPr>
              <a:t>Governors and Benefit Governors</a:t>
            </a:r>
            <a:endParaRPr lang="en-US" sz="2400" b="1" dirty="0">
              <a:latin typeface="Arial" pitchFamily="34" charset="0"/>
              <a:cs typeface="Arial" pitchFamily="34" charset="0"/>
            </a:endParaRPr>
          </a:p>
        </p:txBody>
      </p:sp>
      <p:sp>
        <p:nvSpPr>
          <p:cNvPr id="3" name="Subtitle 2"/>
          <p:cNvSpPr>
            <a:spLocks noGrp="1"/>
          </p:cNvSpPr>
          <p:nvPr>
            <p:ph type="subTitle" idx="1"/>
          </p:nvPr>
        </p:nvSpPr>
        <p:spPr>
          <a:xfrm>
            <a:off x="1295400" y="1752600"/>
            <a:ext cx="6629400" cy="3429000"/>
          </a:xfrm>
        </p:spPr>
        <p:txBody>
          <a:bodyPr>
            <a:normAutofit/>
          </a:bodyPr>
          <a:lstStyle/>
          <a:p>
            <a:pPr marL="285750" indent="-285750" algn="l">
              <a:buFont typeface="Arial" pitchFamily="34" charset="0"/>
              <a:buChar char="•"/>
            </a:pPr>
            <a:r>
              <a:rPr lang="en-US" sz="1600" b="1" dirty="0" smtClean="0">
                <a:solidFill>
                  <a:schemeClr val="tx1"/>
                </a:solidFill>
                <a:latin typeface="Arial" pitchFamily="34" charset="0"/>
                <a:cs typeface="Arial" pitchFamily="34" charset="0"/>
              </a:rPr>
              <a:t>Governors are:</a:t>
            </a:r>
          </a:p>
          <a:p>
            <a:pPr marL="742950" lvl="1" indent="-285750" algn="l">
              <a:buFont typeface="Arial" pitchFamily="34" charset="0"/>
              <a:buChar char="•"/>
            </a:pPr>
            <a:r>
              <a:rPr lang="en-US" sz="1600" b="1" dirty="0" smtClean="0">
                <a:solidFill>
                  <a:schemeClr val="tx1"/>
                </a:solidFill>
                <a:latin typeface="Arial" pitchFamily="34" charset="0"/>
                <a:cs typeface="Arial" pitchFamily="34" charset="0"/>
              </a:rPr>
              <a:t>Directors of a corporation</a:t>
            </a:r>
          </a:p>
          <a:p>
            <a:pPr marL="742950" lvl="1" indent="-285750" algn="l">
              <a:buFont typeface="Arial" pitchFamily="34" charset="0"/>
              <a:buChar char="•"/>
            </a:pPr>
            <a:r>
              <a:rPr lang="en-US" sz="1600" b="1" dirty="0">
                <a:solidFill>
                  <a:schemeClr val="tx1"/>
                </a:solidFill>
                <a:latin typeface="Arial" pitchFamily="34" charset="0"/>
                <a:cs typeface="Arial" pitchFamily="34" charset="0"/>
              </a:rPr>
              <a:t>M</a:t>
            </a:r>
            <a:r>
              <a:rPr lang="en-US" sz="1600" b="1" dirty="0" smtClean="0">
                <a:solidFill>
                  <a:schemeClr val="tx1"/>
                </a:solidFill>
                <a:latin typeface="Arial" pitchFamily="34" charset="0"/>
                <a:cs typeface="Arial" pitchFamily="34" charset="0"/>
              </a:rPr>
              <a:t>anagers </a:t>
            </a:r>
            <a:r>
              <a:rPr lang="en-US" sz="1600" b="1" dirty="0">
                <a:solidFill>
                  <a:schemeClr val="tx1"/>
                </a:solidFill>
                <a:latin typeface="Arial" pitchFamily="34" charset="0"/>
                <a:cs typeface="Arial" pitchFamily="34" charset="0"/>
              </a:rPr>
              <a:t>in manager-managed </a:t>
            </a:r>
            <a:r>
              <a:rPr lang="en-US" sz="1600" b="1" dirty="0" smtClean="0">
                <a:solidFill>
                  <a:schemeClr val="tx1"/>
                </a:solidFill>
                <a:latin typeface="Arial" pitchFamily="34" charset="0"/>
                <a:cs typeface="Arial" pitchFamily="34" charset="0"/>
              </a:rPr>
              <a:t>LLC</a:t>
            </a:r>
          </a:p>
          <a:p>
            <a:pPr marL="742950" lvl="1" indent="-285750" algn="l">
              <a:buFont typeface="Arial" pitchFamily="34" charset="0"/>
              <a:buChar char="•"/>
            </a:pPr>
            <a:r>
              <a:rPr lang="en-US" sz="1600" b="1" dirty="0">
                <a:solidFill>
                  <a:schemeClr val="tx1"/>
                </a:solidFill>
                <a:latin typeface="Arial" pitchFamily="34" charset="0"/>
                <a:cs typeface="Arial" pitchFamily="34" charset="0"/>
              </a:rPr>
              <a:t>M</a:t>
            </a:r>
            <a:r>
              <a:rPr lang="en-US" sz="1600" b="1" dirty="0" smtClean="0">
                <a:solidFill>
                  <a:schemeClr val="tx1"/>
                </a:solidFill>
                <a:latin typeface="Arial" pitchFamily="34" charset="0"/>
                <a:cs typeface="Arial" pitchFamily="34" charset="0"/>
              </a:rPr>
              <a:t>embers </a:t>
            </a:r>
            <a:r>
              <a:rPr lang="en-US" sz="1600" b="1" dirty="0">
                <a:solidFill>
                  <a:schemeClr val="tx1"/>
                </a:solidFill>
                <a:latin typeface="Arial" pitchFamily="34" charset="0"/>
                <a:cs typeface="Arial" pitchFamily="34" charset="0"/>
              </a:rPr>
              <a:t>in member-managed </a:t>
            </a:r>
            <a:r>
              <a:rPr lang="en-US" sz="1600" b="1" dirty="0" smtClean="0">
                <a:solidFill>
                  <a:schemeClr val="tx1"/>
                </a:solidFill>
                <a:latin typeface="Arial" pitchFamily="34" charset="0"/>
                <a:cs typeface="Arial" pitchFamily="34" charset="0"/>
              </a:rPr>
              <a:t>LLC</a:t>
            </a:r>
          </a:p>
          <a:p>
            <a:pPr marL="285750" indent="-285750" algn="l">
              <a:buFont typeface="Arial" pitchFamily="34" charset="0"/>
              <a:buChar char="•"/>
            </a:pPr>
            <a:r>
              <a:rPr lang="en-US" sz="1600" b="1" dirty="0">
                <a:solidFill>
                  <a:schemeClr val="tx1"/>
                </a:solidFill>
                <a:latin typeface="Arial" pitchFamily="34" charset="0"/>
                <a:cs typeface="Arial" pitchFamily="34" charset="0"/>
              </a:rPr>
              <a:t>Company must have a “board of governors” and may designate at least one member of the board as </a:t>
            </a:r>
            <a:r>
              <a:rPr lang="en-US" sz="1600" b="1" dirty="0" smtClean="0">
                <a:solidFill>
                  <a:schemeClr val="tx1"/>
                </a:solidFill>
                <a:latin typeface="Arial" pitchFamily="34" charset="0"/>
                <a:cs typeface="Arial" pitchFamily="34" charset="0"/>
              </a:rPr>
              <a:t>a “benefit </a:t>
            </a:r>
            <a:r>
              <a:rPr lang="en-US" sz="1600" b="1" dirty="0">
                <a:solidFill>
                  <a:schemeClr val="tx1"/>
                </a:solidFill>
                <a:latin typeface="Arial" pitchFamily="34" charset="0"/>
                <a:cs typeface="Arial" pitchFamily="34" charset="0"/>
              </a:rPr>
              <a:t>governor:”</a:t>
            </a:r>
          </a:p>
          <a:p>
            <a:pPr marL="742950" lvl="1" indent="-285750" algn="l">
              <a:buFont typeface="Arial" pitchFamily="34" charset="0"/>
              <a:buChar char="•"/>
            </a:pPr>
            <a:r>
              <a:rPr lang="en-US" sz="1600" b="1" dirty="0">
                <a:solidFill>
                  <a:schemeClr val="tx1"/>
                </a:solidFill>
                <a:latin typeface="Arial" pitchFamily="34" charset="0"/>
                <a:cs typeface="Arial" pitchFamily="34" charset="0"/>
              </a:rPr>
              <a:t>In addition to other powers, duties, etc</a:t>
            </a:r>
            <a:r>
              <a:rPr lang="en-US" sz="1600" b="1" dirty="0" smtClean="0">
                <a:solidFill>
                  <a:schemeClr val="tx1"/>
                </a:solidFill>
                <a:latin typeface="Arial" pitchFamily="34" charset="0"/>
                <a:cs typeface="Arial" pitchFamily="34" charset="0"/>
              </a:rPr>
              <a:t>., must </a:t>
            </a:r>
            <a:r>
              <a:rPr lang="en-US" sz="1600" b="1" dirty="0">
                <a:solidFill>
                  <a:schemeClr val="tx1"/>
                </a:solidFill>
                <a:latin typeface="Arial" pitchFamily="34" charset="0"/>
                <a:cs typeface="Arial" pitchFamily="34" charset="0"/>
              </a:rPr>
              <a:t>meet additional qualifications in organizational documents</a:t>
            </a:r>
          </a:p>
          <a:p>
            <a:pPr marL="742950" lvl="1" indent="-285750" algn="l">
              <a:buFont typeface="Arial" pitchFamily="34" charset="0"/>
              <a:buChar char="•"/>
            </a:pPr>
            <a:r>
              <a:rPr lang="en-US" sz="1600" b="1" dirty="0">
                <a:solidFill>
                  <a:schemeClr val="tx1"/>
                </a:solidFill>
                <a:latin typeface="Arial" pitchFamily="34" charset="0"/>
                <a:cs typeface="Arial" pitchFamily="34" charset="0"/>
              </a:rPr>
              <a:t>Shall provide information or statements to other governors concerning their decision-making </a:t>
            </a:r>
            <a:r>
              <a:rPr lang="en-US" sz="1600" b="1" dirty="0" smtClean="0">
                <a:solidFill>
                  <a:schemeClr val="tx1"/>
                </a:solidFill>
                <a:latin typeface="Arial" pitchFamily="34" charset="0"/>
                <a:cs typeface="Arial" pitchFamily="34" charset="0"/>
              </a:rPr>
              <a:t>obligations </a:t>
            </a:r>
            <a:r>
              <a:rPr lang="en-US" sz="1600" b="1" dirty="0">
                <a:solidFill>
                  <a:schemeClr val="tx1"/>
                </a:solidFill>
                <a:latin typeface="Arial" pitchFamily="34" charset="0"/>
                <a:cs typeface="Arial" pitchFamily="34" charset="0"/>
              </a:rPr>
              <a:t>(see </a:t>
            </a:r>
            <a:r>
              <a:rPr lang="en-US" sz="1600" b="1" dirty="0" smtClean="0">
                <a:solidFill>
                  <a:schemeClr val="tx1"/>
                </a:solidFill>
                <a:latin typeface="Arial" pitchFamily="34" charset="0"/>
                <a:cs typeface="Arial" pitchFamily="34" charset="0"/>
              </a:rPr>
              <a:t>below)</a:t>
            </a:r>
            <a:endParaRPr lang="en-US" sz="1600" b="1" dirty="0">
              <a:solidFill>
                <a:schemeClr val="tx1"/>
              </a:solidFill>
              <a:latin typeface="Arial" pitchFamily="34" charset="0"/>
              <a:cs typeface="Arial" pitchFamily="34" charset="0"/>
            </a:endParaRPr>
          </a:p>
          <a:p>
            <a:pPr marL="285750" indent="-285750" algn="l">
              <a:buFont typeface="Arial" pitchFamily="34" charset="0"/>
              <a:buChar char="•"/>
            </a:pPr>
            <a:endParaRPr lang="en-US" sz="16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121477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L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@LP</Template>
  <TotalTime>0</TotalTime>
  <Words>1518</Words>
  <Application>Microsoft Office PowerPoint</Application>
  <PresentationFormat>On-screen Show (4:3)</PresentationFormat>
  <Paragraphs>113</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@LP</vt:lpstr>
      <vt:lpstr> OREGON’S NEW BENEFIT COMPANY STATUTE  Combining Pursuit of Profit with Public Benefit  June 25, 2013  </vt:lpstr>
      <vt:lpstr>Background</vt:lpstr>
      <vt:lpstr>Central Aims of Benefit Company Legislation</vt:lpstr>
      <vt:lpstr>What is a Benefit Company?</vt:lpstr>
      <vt:lpstr>Why Benefit Companies Are Really Needed</vt:lpstr>
      <vt:lpstr>What are the Key Attributes?</vt:lpstr>
      <vt:lpstr>Examples of Specific Public Benefits</vt:lpstr>
      <vt:lpstr>Minimum Status Vote</vt:lpstr>
      <vt:lpstr>Governors and Benefit Governors</vt:lpstr>
      <vt:lpstr>Modified Fiduciary Duty</vt:lpstr>
      <vt:lpstr>Third-Party Standard</vt:lpstr>
      <vt:lpstr>Benefit Report</vt:lpstr>
      <vt:lpstr>Enforcement Mechanism and Limitations</vt:lpstr>
      <vt:lpstr>Questions?</vt:lpstr>
    </vt:vector>
  </TitlesOfParts>
  <Manager/>
  <Company/>
  <LinksUpToDate>false</LinksUpToDate>
  <SharedDoc>false</SharedDoc>
  <HyperlinkBase>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dc:description>
  <cp:lastModifiedBy/>
  <cp:revision>58</cp:revision>
  <cp:lastPrinted>2013-06-24T22:41:13Z</cp:lastPrinted>
  <dcterms:created xsi:type="dcterms:W3CDTF">2013-06-14T16:18:23Z</dcterms:created>
  <dcterms:modified xsi:type="dcterms:W3CDTF">2013-06-25T22:28:17Z</dcterms:modified>
  <cp:category> </cp:category>
</cp:coreProperties>
</file>